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5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63" r:id="rId32"/>
    <p:sldId id="340" r:id="rId33"/>
    <p:sldId id="341" r:id="rId34"/>
    <p:sldId id="433" r:id="rId35"/>
    <p:sldId id="324" r:id="rId36"/>
    <p:sldId id="434" r:id="rId37"/>
    <p:sldId id="435" r:id="rId38"/>
    <p:sldId id="278" r:id="rId39"/>
    <p:sldId id="352" r:id="rId40"/>
    <p:sldId id="353" r:id="rId41"/>
    <p:sldId id="354" r:id="rId42"/>
    <p:sldId id="355" r:id="rId43"/>
    <p:sldId id="356" r:id="rId44"/>
    <p:sldId id="357" r:id="rId45"/>
    <p:sldId id="358" r:id="rId46"/>
    <p:sldId id="362" r:id="rId47"/>
    <p:sldId id="342" r:id="rId48"/>
    <p:sldId id="364" r:id="rId49"/>
    <p:sldId id="344" r:id="rId50"/>
    <p:sldId id="365" r:id="rId51"/>
    <p:sldId id="366" r:id="rId52"/>
    <p:sldId id="367"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46" r:id="rId70"/>
    <p:sldId id="349" r:id="rId71"/>
    <p:sldId id="350" r:id="rId72"/>
    <p:sldId id="267" r:id="rId73"/>
    <p:sldId id="269" r:id="rId74"/>
    <p:sldId id="270" r:id="rId75"/>
    <p:sldId id="271" r:id="rId76"/>
    <p:sldId id="272" r:id="rId77"/>
    <p:sldId id="427" r:id="rId78"/>
    <p:sldId id="428" r:id="rId79"/>
    <p:sldId id="429" r:id="rId80"/>
    <p:sldId id="430" r:id="rId81"/>
    <p:sldId id="431" r:id="rId82"/>
    <p:sldId id="432" r:id="rId83"/>
    <p:sldId id="273" r:id="rId84"/>
    <p:sldId id="274" r:id="rId85"/>
    <p:sldId id="275" r:id="rId86"/>
    <p:sldId id="276" r:id="rId87"/>
    <p:sldId id="27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95" Type="http://schemas.openxmlformats.org/officeDocument/2006/relationships/customXml" Target="../customXml/item3.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BC46-5094-EB50-C4B2-ACD9E811A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D85931-06BC-AF7F-305A-586128B164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5B7D43-7263-7FE6-8AE4-3FCEF37E5BDA}"/>
              </a:ext>
            </a:extLst>
          </p:cNvPr>
          <p:cNvSpPr>
            <a:spLocks noGrp="1"/>
          </p:cNvSpPr>
          <p:nvPr>
            <p:ph type="dt" sz="half" idx="10"/>
          </p:nvPr>
        </p:nvSpPr>
        <p:spPr/>
        <p:txBody>
          <a:bodyPr/>
          <a:lstStyle/>
          <a:p>
            <a:fld id="{9D592B7F-7556-442F-A571-BAFADB053CD2}" type="datetimeFigureOut">
              <a:rPr lang="en-IN" smtClean="0"/>
              <a:t>19-02-2025</a:t>
            </a:fld>
            <a:endParaRPr lang="en-IN"/>
          </a:p>
        </p:txBody>
      </p:sp>
      <p:sp>
        <p:nvSpPr>
          <p:cNvPr id="5" name="Footer Placeholder 4">
            <a:extLst>
              <a:ext uri="{FF2B5EF4-FFF2-40B4-BE49-F238E27FC236}">
                <a16:creationId xmlns:a16="http://schemas.microsoft.com/office/drawing/2014/main" id="{69FAEA13-A70C-2A86-4A69-B277A2E4D4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EB08EF-0315-B4CC-51D6-7584CFE408CD}"/>
              </a:ext>
            </a:extLst>
          </p:cNvPr>
          <p:cNvSpPr>
            <a:spLocks noGrp="1"/>
          </p:cNvSpPr>
          <p:nvPr>
            <p:ph type="sldNum" sz="quarter" idx="12"/>
          </p:nvPr>
        </p:nvSpPr>
        <p:spPr/>
        <p:txBody>
          <a:bodyPr/>
          <a:lstStyle/>
          <a:p>
            <a:fld id="{8C4D8585-F0DD-4775-9E83-A43715587011}" type="slidenum">
              <a:rPr lang="en-IN" smtClean="0"/>
              <a:t>‹#›</a:t>
            </a:fld>
            <a:endParaRPr lang="en-IN"/>
          </a:p>
        </p:txBody>
      </p:sp>
    </p:spTree>
    <p:extLst>
      <p:ext uri="{BB962C8B-B14F-4D97-AF65-F5344CB8AC3E}">
        <p14:creationId xmlns:p14="http://schemas.microsoft.com/office/powerpoint/2010/main" val="245325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0FC5-6FFC-07E8-A430-A7DD2F220D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875457-9A07-A7D4-AAFE-224A3B5EC8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5F7793-5D47-A58C-38F4-632AB8F06F85}"/>
              </a:ext>
            </a:extLst>
          </p:cNvPr>
          <p:cNvSpPr>
            <a:spLocks noGrp="1"/>
          </p:cNvSpPr>
          <p:nvPr>
            <p:ph type="dt" sz="half" idx="10"/>
          </p:nvPr>
        </p:nvSpPr>
        <p:spPr/>
        <p:txBody>
          <a:bodyPr/>
          <a:lstStyle/>
          <a:p>
            <a:fld id="{9D592B7F-7556-442F-A571-BAFADB053CD2}" type="datetimeFigureOut">
              <a:rPr lang="en-IN" smtClean="0"/>
              <a:t>19-02-2025</a:t>
            </a:fld>
            <a:endParaRPr lang="en-IN"/>
          </a:p>
        </p:txBody>
      </p:sp>
      <p:sp>
        <p:nvSpPr>
          <p:cNvPr id="5" name="Footer Placeholder 4">
            <a:extLst>
              <a:ext uri="{FF2B5EF4-FFF2-40B4-BE49-F238E27FC236}">
                <a16:creationId xmlns:a16="http://schemas.microsoft.com/office/drawing/2014/main" id="{4B8DDFD8-CA5D-908D-D24F-96C65EC325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956DFC-538D-708D-7CCB-6B65C566E645}"/>
              </a:ext>
            </a:extLst>
          </p:cNvPr>
          <p:cNvSpPr>
            <a:spLocks noGrp="1"/>
          </p:cNvSpPr>
          <p:nvPr>
            <p:ph type="sldNum" sz="quarter" idx="12"/>
          </p:nvPr>
        </p:nvSpPr>
        <p:spPr/>
        <p:txBody>
          <a:bodyPr/>
          <a:lstStyle/>
          <a:p>
            <a:fld id="{8C4D8585-F0DD-4775-9E83-A43715587011}" type="slidenum">
              <a:rPr lang="en-IN" smtClean="0"/>
              <a:t>‹#›</a:t>
            </a:fld>
            <a:endParaRPr lang="en-IN"/>
          </a:p>
        </p:txBody>
      </p:sp>
    </p:spTree>
    <p:extLst>
      <p:ext uri="{BB962C8B-B14F-4D97-AF65-F5344CB8AC3E}">
        <p14:creationId xmlns:p14="http://schemas.microsoft.com/office/powerpoint/2010/main" val="96177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3695D2-F37E-C25B-101D-DFC73D7B75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590E9F-1A88-4D57-A49E-9C85F783F2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F0AD4B-344B-CE5D-7BF7-032C551A84D7}"/>
              </a:ext>
            </a:extLst>
          </p:cNvPr>
          <p:cNvSpPr>
            <a:spLocks noGrp="1"/>
          </p:cNvSpPr>
          <p:nvPr>
            <p:ph type="dt" sz="half" idx="10"/>
          </p:nvPr>
        </p:nvSpPr>
        <p:spPr/>
        <p:txBody>
          <a:bodyPr/>
          <a:lstStyle/>
          <a:p>
            <a:fld id="{9D592B7F-7556-442F-A571-BAFADB053CD2}" type="datetimeFigureOut">
              <a:rPr lang="en-IN" smtClean="0"/>
              <a:t>19-02-2025</a:t>
            </a:fld>
            <a:endParaRPr lang="en-IN"/>
          </a:p>
        </p:txBody>
      </p:sp>
      <p:sp>
        <p:nvSpPr>
          <p:cNvPr id="5" name="Footer Placeholder 4">
            <a:extLst>
              <a:ext uri="{FF2B5EF4-FFF2-40B4-BE49-F238E27FC236}">
                <a16:creationId xmlns:a16="http://schemas.microsoft.com/office/drawing/2014/main" id="{7FC7A3ED-17C4-F6D5-3514-7D3DEF577B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4C3B24-7320-1C4A-7F85-A67CC4331344}"/>
              </a:ext>
            </a:extLst>
          </p:cNvPr>
          <p:cNvSpPr>
            <a:spLocks noGrp="1"/>
          </p:cNvSpPr>
          <p:nvPr>
            <p:ph type="sldNum" sz="quarter" idx="12"/>
          </p:nvPr>
        </p:nvSpPr>
        <p:spPr/>
        <p:txBody>
          <a:bodyPr/>
          <a:lstStyle/>
          <a:p>
            <a:fld id="{8C4D8585-F0DD-4775-9E83-A43715587011}" type="slidenum">
              <a:rPr lang="en-IN" smtClean="0"/>
              <a:t>‹#›</a:t>
            </a:fld>
            <a:endParaRPr lang="en-IN"/>
          </a:p>
        </p:txBody>
      </p:sp>
    </p:spTree>
    <p:extLst>
      <p:ext uri="{BB962C8B-B14F-4D97-AF65-F5344CB8AC3E}">
        <p14:creationId xmlns:p14="http://schemas.microsoft.com/office/powerpoint/2010/main" val="1732975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78179-B184-5407-6031-D309F9C293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0E9CE1-DB45-C136-9895-092C6F444D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5C0804-D365-C360-4FF3-C4C9F67BCB2F}"/>
              </a:ext>
            </a:extLst>
          </p:cNvPr>
          <p:cNvSpPr>
            <a:spLocks noGrp="1"/>
          </p:cNvSpPr>
          <p:nvPr>
            <p:ph type="dt" sz="half" idx="10"/>
          </p:nvPr>
        </p:nvSpPr>
        <p:spPr/>
        <p:txBody>
          <a:bodyPr/>
          <a:lstStyle/>
          <a:p>
            <a:fld id="{9D592B7F-7556-442F-A571-BAFADB053CD2}" type="datetimeFigureOut">
              <a:rPr lang="en-IN" smtClean="0"/>
              <a:t>19-02-2025</a:t>
            </a:fld>
            <a:endParaRPr lang="en-IN"/>
          </a:p>
        </p:txBody>
      </p:sp>
      <p:sp>
        <p:nvSpPr>
          <p:cNvPr id="5" name="Footer Placeholder 4">
            <a:extLst>
              <a:ext uri="{FF2B5EF4-FFF2-40B4-BE49-F238E27FC236}">
                <a16:creationId xmlns:a16="http://schemas.microsoft.com/office/drawing/2014/main" id="{E423959D-DF06-1F03-FD38-60BF11F129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3DBF55-0D85-5C12-7197-4C8919CBD923}"/>
              </a:ext>
            </a:extLst>
          </p:cNvPr>
          <p:cNvSpPr>
            <a:spLocks noGrp="1"/>
          </p:cNvSpPr>
          <p:nvPr>
            <p:ph type="sldNum" sz="quarter" idx="12"/>
          </p:nvPr>
        </p:nvSpPr>
        <p:spPr/>
        <p:txBody>
          <a:bodyPr/>
          <a:lstStyle/>
          <a:p>
            <a:fld id="{8C4D8585-F0DD-4775-9E83-A43715587011}" type="slidenum">
              <a:rPr lang="en-IN" smtClean="0"/>
              <a:t>‹#›</a:t>
            </a:fld>
            <a:endParaRPr lang="en-IN"/>
          </a:p>
        </p:txBody>
      </p:sp>
    </p:spTree>
    <p:extLst>
      <p:ext uri="{BB962C8B-B14F-4D97-AF65-F5344CB8AC3E}">
        <p14:creationId xmlns:p14="http://schemas.microsoft.com/office/powerpoint/2010/main" val="4115239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41846-8FC4-CDAC-8428-AB9F0545CF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D77EFA-3D50-F704-9622-78C9F697F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00F0BF-73B4-A310-8215-EDE2EA980FB3}"/>
              </a:ext>
            </a:extLst>
          </p:cNvPr>
          <p:cNvSpPr>
            <a:spLocks noGrp="1"/>
          </p:cNvSpPr>
          <p:nvPr>
            <p:ph type="dt" sz="half" idx="10"/>
          </p:nvPr>
        </p:nvSpPr>
        <p:spPr/>
        <p:txBody>
          <a:bodyPr/>
          <a:lstStyle/>
          <a:p>
            <a:fld id="{9D592B7F-7556-442F-A571-BAFADB053CD2}" type="datetimeFigureOut">
              <a:rPr lang="en-IN" smtClean="0"/>
              <a:t>19-02-2025</a:t>
            </a:fld>
            <a:endParaRPr lang="en-IN"/>
          </a:p>
        </p:txBody>
      </p:sp>
      <p:sp>
        <p:nvSpPr>
          <p:cNvPr id="5" name="Footer Placeholder 4">
            <a:extLst>
              <a:ext uri="{FF2B5EF4-FFF2-40B4-BE49-F238E27FC236}">
                <a16:creationId xmlns:a16="http://schemas.microsoft.com/office/drawing/2014/main" id="{F9F5A42E-25ED-BC58-881C-D5905C2C15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323ABC-D39C-0622-7594-6027AF6C46BF}"/>
              </a:ext>
            </a:extLst>
          </p:cNvPr>
          <p:cNvSpPr>
            <a:spLocks noGrp="1"/>
          </p:cNvSpPr>
          <p:nvPr>
            <p:ph type="sldNum" sz="quarter" idx="12"/>
          </p:nvPr>
        </p:nvSpPr>
        <p:spPr/>
        <p:txBody>
          <a:bodyPr/>
          <a:lstStyle/>
          <a:p>
            <a:fld id="{8C4D8585-F0DD-4775-9E83-A43715587011}" type="slidenum">
              <a:rPr lang="en-IN" smtClean="0"/>
              <a:t>‹#›</a:t>
            </a:fld>
            <a:endParaRPr lang="en-IN"/>
          </a:p>
        </p:txBody>
      </p:sp>
    </p:spTree>
    <p:extLst>
      <p:ext uri="{BB962C8B-B14F-4D97-AF65-F5344CB8AC3E}">
        <p14:creationId xmlns:p14="http://schemas.microsoft.com/office/powerpoint/2010/main" val="2614524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3F973-10C8-062D-B814-9F44063B85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AB2AFB-DE4C-375F-8120-2B9CDF39E6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1416C28-2AB8-6FBD-3690-C190F8A742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AF16B8-C43B-EC02-9440-4494616941AC}"/>
              </a:ext>
            </a:extLst>
          </p:cNvPr>
          <p:cNvSpPr>
            <a:spLocks noGrp="1"/>
          </p:cNvSpPr>
          <p:nvPr>
            <p:ph type="dt" sz="half" idx="10"/>
          </p:nvPr>
        </p:nvSpPr>
        <p:spPr/>
        <p:txBody>
          <a:bodyPr/>
          <a:lstStyle/>
          <a:p>
            <a:fld id="{9D592B7F-7556-442F-A571-BAFADB053CD2}" type="datetimeFigureOut">
              <a:rPr lang="en-IN" smtClean="0"/>
              <a:t>19-02-2025</a:t>
            </a:fld>
            <a:endParaRPr lang="en-IN"/>
          </a:p>
        </p:txBody>
      </p:sp>
      <p:sp>
        <p:nvSpPr>
          <p:cNvPr id="6" name="Footer Placeholder 5">
            <a:extLst>
              <a:ext uri="{FF2B5EF4-FFF2-40B4-BE49-F238E27FC236}">
                <a16:creationId xmlns:a16="http://schemas.microsoft.com/office/drawing/2014/main" id="{0A4BE605-38DF-27B2-D6B5-5504F0C0C0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2CA610-2769-1262-703D-C75CF9D8FE81}"/>
              </a:ext>
            </a:extLst>
          </p:cNvPr>
          <p:cNvSpPr>
            <a:spLocks noGrp="1"/>
          </p:cNvSpPr>
          <p:nvPr>
            <p:ph type="sldNum" sz="quarter" idx="12"/>
          </p:nvPr>
        </p:nvSpPr>
        <p:spPr/>
        <p:txBody>
          <a:bodyPr/>
          <a:lstStyle/>
          <a:p>
            <a:fld id="{8C4D8585-F0DD-4775-9E83-A43715587011}" type="slidenum">
              <a:rPr lang="en-IN" smtClean="0"/>
              <a:t>‹#›</a:t>
            </a:fld>
            <a:endParaRPr lang="en-IN"/>
          </a:p>
        </p:txBody>
      </p:sp>
    </p:spTree>
    <p:extLst>
      <p:ext uri="{BB962C8B-B14F-4D97-AF65-F5344CB8AC3E}">
        <p14:creationId xmlns:p14="http://schemas.microsoft.com/office/powerpoint/2010/main" val="2992633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B10F-738D-C989-F7EF-5B9B80D81DF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791D4F-6D57-DA4D-A05E-035091C856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00CF33-3305-CAF3-EE91-2D3C5ADE93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7ABE91-EB17-650C-69E8-4DC7D2EF8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DECD7F-3AB8-303C-E409-0AEBC77A7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E26F93D-1F18-0A3E-8E35-6859BF0AC170}"/>
              </a:ext>
            </a:extLst>
          </p:cNvPr>
          <p:cNvSpPr>
            <a:spLocks noGrp="1"/>
          </p:cNvSpPr>
          <p:nvPr>
            <p:ph type="dt" sz="half" idx="10"/>
          </p:nvPr>
        </p:nvSpPr>
        <p:spPr/>
        <p:txBody>
          <a:bodyPr/>
          <a:lstStyle/>
          <a:p>
            <a:fld id="{9D592B7F-7556-442F-A571-BAFADB053CD2}" type="datetimeFigureOut">
              <a:rPr lang="en-IN" smtClean="0"/>
              <a:t>19-02-2025</a:t>
            </a:fld>
            <a:endParaRPr lang="en-IN"/>
          </a:p>
        </p:txBody>
      </p:sp>
      <p:sp>
        <p:nvSpPr>
          <p:cNvPr id="8" name="Footer Placeholder 7">
            <a:extLst>
              <a:ext uri="{FF2B5EF4-FFF2-40B4-BE49-F238E27FC236}">
                <a16:creationId xmlns:a16="http://schemas.microsoft.com/office/drawing/2014/main" id="{146A7A10-B77F-2B89-322D-1077EAA74CA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E68A10-5429-12C3-68A4-4011BDF1D37E}"/>
              </a:ext>
            </a:extLst>
          </p:cNvPr>
          <p:cNvSpPr>
            <a:spLocks noGrp="1"/>
          </p:cNvSpPr>
          <p:nvPr>
            <p:ph type="sldNum" sz="quarter" idx="12"/>
          </p:nvPr>
        </p:nvSpPr>
        <p:spPr/>
        <p:txBody>
          <a:bodyPr/>
          <a:lstStyle/>
          <a:p>
            <a:fld id="{8C4D8585-F0DD-4775-9E83-A43715587011}" type="slidenum">
              <a:rPr lang="en-IN" smtClean="0"/>
              <a:t>‹#›</a:t>
            </a:fld>
            <a:endParaRPr lang="en-IN"/>
          </a:p>
        </p:txBody>
      </p:sp>
    </p:spTree>
    <p:extLst>
      <p:ext uri="{BB962C8B-B14F-4D97-AF65-F5344CB8AC3E}">
        <p14:creationId xmlns:p14="http://schemas.microsoft.com/office/powerpoint/2010/main" val="2268742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FE5C-3A33-8450-7C12-A6BF1FDB729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4F59833-60F6-3436-B7B7-4D3AC6432574}"/>
              </a:ext>
            </a:extLst>
          </p:cNvPr>
          <p:cNvSpPr>
            <a:spLocks noGrp="1"/>
          </p:cNvSpPr>
          <p:nvPr>
            <p:ph type="dt" sz="half" idx="10"/>
          </p:nvPr>
        </p:nvSpPr>
        <p:spPr/>
        <p:txBody>
          <a:bodyPr/>
          <a:lstStyle/>
          <a:p>
            <a:fld id="{9D592B7F-7556-442F-A571-BAFADB053CD2}" type="datetimeFigureOut">
              <a:rPr lang="en-IN" smtClean="0"/>
              <a:t>19-02-2025</a:t>
            </a:fld>
            <a:endParaRPr lang="en-IN"/>
          </a:p>
        </p:txBody>
      </p:sp>
      <p:sp>
        <p:nvSpPr>
          <p:cNvPr id="4" name="Footer Placeholder 3">
            <a:extLst>
              <a:ext uri="{FF2B5EF4-FFF2-40B4-BE49-F238E27FC236}">
                <a16:creationId xmlns:a16="http://schemas.microsoft.com/office/drawing/2014/main" id="{5E31302F-8248-5744-5192-46B255FB0ED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0DFCD2E-4CA0-599E-C373-9834847EE193}"/>
              </a:ext>
            </a:extLst>
          </p:cNvPr>
          <p:cNvSpPr>
            <a:spLocks noGrp="1"/>
          </p:cNvSpPr>
          <p:nvPr>
            <p:ph type="sldNum" sz="quarter" idx="12"/>
          </p:nvPr>
        </p:nvSpPr>
        <p:spPr/>
        <p:txBody>
          <a:bodyPr/>
          <a:lstStyle/>
          <a:p>
            <a:fld id="{8C4D8585-F0DD-4775-9E83-A43715587011}" type="slidenum">
              <a:rPr lang="en-IN" smtClean="0"/>
              <a:t>‹#›</a:t>
            </a:fld>
            <a:endParaRPr lang="en-IN"/>
          </a:p>
        </p:txBody>
      </p:sp>
    </p:spTree>
    <p:extLst>
      <p:ext uri="{BB962C8B-B14F-4D97-AF65-F5344CB8AC3E}">
        <p14:creationId xmlns:p14="http://schemas.microsoft.com/office/powerpoint/2010/main" val="3862888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B82446-4109-1C83-0ADB-4C3A52E5AFC2}"/>
              </a:ext>
            </a:extLst>
          </p:cNvPr>
          <p:cNvSpPr>
            <a:spLocks noGrp="1"/>
          </p:cNvSpPr>
          <p:nvPr>
            <p:ph type="dt" sz="half" idx="10"/>
          </p:nvPr>
        </p:nvSpPr>
        <p:spPr/>
        <p:txBody>
          <a:bodyPr/>
          <a:lstStyle/>
          <a:p>
            <a:fld id="{9D592B7F-7556-442F-A571-BAFADB053CD2}" type="datetimeFigureOut">
              <a:rPr lang="en-IN" smtClean="0"/>
              <a:t>19-02-2025</a:t>
            </a:fld>
            <a:endParaRPr lang="en-IN"/>
          </a:p>
        </p:txBody>
      </p:sp>
      <p:sp>
        <p:nvSpPr>
          <p:cNvPr id="3" name="Footer Placeholder 2">
            <a:extLst>
              <a:ext uri="{FF2B5EF4-FFF2-40B4-BE49-F238E27FC236}">
                <a16:creationId xmlns:a16="http://schemas.microsoft.com/office/drawing/2014/main" id="{63E9984D-5BB4-06B4-CE6C-80D5CA7D5D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A45E31-255A-51F9-428F-51DB7B302A4C}"/>
              </a:ext>
            </a:extLst>
          </p:cNvPr>
          <p:cNvSpPr>
            <a:spLocks noGrp="1"/>
          </p:cNvSpPr>
          <p:nvPr>
            <p:ph type="sldNum" sz="quarter" idx="12"/>
          </p:nvPr>
        </p:nvSpPr>
        <p:spPr/>
        <p:txBody>
          <a:bodyPr/>
          <a:lstStyle/>
          <a:p>
            <a:fld id="{8C4D8585-F0DD-4775-9E83-A43715587011}" type="slidenum">
              <a:rPr lang="en-IN" smtClean="0"/>
              <a:t>‹#›</a:t>
            </a:fld>
            <a:endParaRPr lang="en-IN"/>
          </a:p>
        </p:txBody>
      </p:sp>
    </p:spTree>
    <p:extLst>
      <p:ext uri="{BB962C8B-B14F-4D97-AF65-F5344CB8AC3E}">
        <p14:creationId xmlns:p14="http://schemas.microsoft.com/office/powerpoint/2010/main" val="51662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937C7-5398-53C1-86AA-7E742E5FBF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F6F56E-45D4-B730-7558-71BE1BCF20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0737DF-777B-0E35-2A64-71527A19AF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12D30D-C903-99B0-6C7F-12FFA8395D78}"/>
              </a:ext>
            </a:extLst>
          </p:cNvPr>
          <p:cNvSpPr>
            <a:spLocks noGrp="1"/>
          </p:cNvSpPr>
          <p:nvPr>
            <p:ph type="dt" sz="half" idx="10"/>
          </p:nvPr>
        </p:nvSpPr>
        <p:spPr/>
        <p:txBody>
          <a:bodyPr/>
          <a:lstStyle/>
          <a:p>
            <a:fld id="{9D592B7F-7556-442F-A571-BAFADB053CD2}" type="datetimeFigureOut">
              <a:rPr lang="en-IN" smtClean="0"/>
              <a:t>19-02-2025</a:t>
            </a:fld>
            <a:endParaRPr lang="en-IN"/>
          </a:p>
        </p:txBody>
      </p:sp>
      <p:sp>
        <p:nvSpPr>
          <p:cNvPr id="6" name="Footer Placeholder 5">
            <a:extLst>
              <a:ext uri="{FF2B5EF4-FFF2-40B4-BE49-F238E27FC236}">
                <a16:creationId xmlns:a16="http://schemas.microsoft.com/office/drawing/2014/main" id="{4216851D-24B0-7580-0838-1202AC513E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CC4851-BCA9-C19E-6288-9C397FAC6068}"/>
              </a:ext>
            </a:extLst>
          </p:cNvPr>
          <p:cNvSpPr>
            <a:spLocks noGrp="1"/>
          </p:cNvSpPr>
          <p:nvPr>
            <p:ph type="sldNum" sz="quarter" idx="12"/>
          </p:nvPr>
        </p:nvSpPr>
        <p:spPr/>
        <p:txBody>
          <a:bodyPr/>
          <a:lstStyle/>
          <a:p>
            <a:fld id="{8C4D8585-F0DD-4775-9E83-A43715587011}" type="slidenum">
              <a:rPr lang="en-IN" smtClean="0"/>
              <a:t>‹#›</a:t>
            </a:fld>
            <a:endParaRPr lang="en-IN"/>
          </a:p>
        </p:txBody>
      </p:sp>
    </p:spTree>
    <p:extLst>
      <p:ext uri="{BB962C8B-B14F-4D97-AF65-F5344CB8AC3E}">
        <p14:creationId xmlns:p14="http://schemas.microsoft.com/office/powerpoint/2010/main" val="1937129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6F122-5C18-672E-7C28-697C2CA360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36455AA-600D-DA17-9E12-DED83422A2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661B85-522F-5618-73DA-7787F37B3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9B0A83-786A-447C-C98B-A58E2AF21149}"/>
              </a:ext>
            </a:extLst>
          </p:cNvPr>
          <p:cNvSpPr>
            <a:spLocks noGrp="1"/>
          </p:cNvSpPr>
          <p:nvPr>
            <p:ph type="dt" sz="half" idx="10"/>
          </p:nvPr>
        </p:nvSpPr>
        <p:spPr/>
        <p:txBody>
          <a:bodyPr/>
          <a:lstStyle/>
          <a:p>
            <a:fld id="{9D592B7F-7556-442F-A571-BAFADB053CD2}" type="datetimeFigureOut">
              <a:rPr lang="en-IN" smtClean="0"/>
              <a:t>19-02-2025</a:t>
            </a:fld>
            <a:endParaRPr lang="en-IN"/>
          </a:p>
        </p:txBody>
      </p:sp>
      <p:sp>
        <p:nvSpPr>
          <p:cNvPr id="6" name="Footer Placeholder 5">
            <a:extLst>
              <a:ext uri="{FF2B5EF4-FFF2-40B4-BE49-F238E27FC236}">
                <a16:creationId xmlns:a16="http://schemas.microsoft.com/office/drawing/2014/main" id="{BA60FBED-C9F4-1BC5-7654-89AC62CC29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2711A7-A4F6-EBDD-B902-1F92DEB3A15E}"/>
              </a:ext>
            </a:extLst>
          </p:cNvPr>
          <p:cNvSpPr>
            <a:spLocks noGrp="1"/>
          </p:cNvSpPr>
          <p:nvPr>
            <p:ph type="sldNum" sz="quarter" idx="12"/>
          </p:nvPr>
        </p:nvSpPr>
        <p:spPr/>
        <p:txBody>
          <a:bodyPr/>
          <a:lstStyle/>
          <a:p>
            <a:fld id="{8C4D8585-F0DD-4775-9E83-A43715587011}" type="slidenum">
              <a:rPr lang="en-IN" smtClean="0"/>
              <a:t>‹#›</a:t>
            </a:fld>
            <a:endParaRPr lang="en-IN"/>
          </a:p>
        </p:txBody>
      </p:sp>
    </p:spTree>
    <p:extLst>
      <p:ext uri="{BB962C8B-B14F-4D97-AF65-F5344CB8AC3E}">
        <p14:creationId xmlns:p14="http://schemas.microsoft.com/office/powerpoint/2010/main" val="225761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72977-0EDB-39F7-5AB7-01A83FF79E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76E9C3-CA38-B6DE-EDD9-03B8DB604B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F8EB09-D62C-E660-BC8C-3976064065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92B7F-7556-442F-A571-BAFADB053CD2}" type="datetimeFigureOut">
              <a:rPr lang="en-IN" smtClean="0"/>
              <a:t>19-02-2025</a:t>
            </a:fld>
            <a:endParaRPr lang="en-IN"/>
          </a:p>
        </p:txBody>
      </p:sp>
      <p:sp>
        <p:nvSpPr>
          <p:cNvPr id="5" name="Footer Placeholder 4">
            <a:extLst>
              <a:ext uri="{FF2B5EF4-FFF2-40B4-BE49-F238E27FC236}">
                <a16:creationId xmlns:a16="http://schemas.microsoft.com/office/drawing/2014/main" id="{0CF4E564-5CE8-6D11-28B4-1143140F2B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72DDB13-F13A-6C1A-DEF5-2F2FB7340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D8585-F0DD-4775-9E83-A43715587011}" type="slidenum">
              <a:rPr lang="en-IN" smtClean="0"/>
              <a:t>‹#›</a:t>
            </a:fld>
            <a:endParaRPr lang="en-IN"/>
          </a:p>
        </p:txBody>
      </p:sp>
    </p:spTree>
    <p:extLst>
      <p:ext uri="{BB962C8B-B14F-4D97-AF65-F5344CB8AC3E}">
        <p14:creationId xmlns:p14="http://schemas.microsoft.com/office/powerpoint/2010/main" val="982567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6B66-9664-D1D1-2B0E-6EA39BED7D6B}"/>
              </a:ext>
            </a:extLst>
          </p:cNvPr>
          <p:cNvSpPr>
            <a:spLocks noGrp="1"/>
          </p:cNvSpPr>
          <p:nvPr>
            <p:ph type="ctrTitle"/>
          </p:nvPr>
        </p:nvSpPr>
        <p:spPr/>
        <p:txBody>
          <a:bodyPr/>
          <a:lstStyle/>
          <a:p>
            <a:r>
              <a:rPr lang="en-US"/>
              <a:t>UML</a:t>
            </a:r>
            <a:endParaRPr lang="en-IN"/>
          </a:p>
        </p:txBody>
      </p:sp>
      <p:sp>
        <p:nvSpPr>
          <p:cNvPr id="3" name="Subtitle 2">
            <a:extLst>
              <a:ext uri="{FF2B5EF4-FFF2-40B4-BE49-F238E27FC236}">
                <a16:creationId xmlns:a16="http://schemas.microsoft.com/office/drawing/2014/main" id="{04AE4191-FC29-9DC3-3104-70EA3A5E443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46901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35C8-7612-1EFF-D7D2-05FB69301EC6}"/>
              </a:ext>
            </a:extLst>
          </p:cNvPr>
          <p:cNvSpPr>
            <a:spLocks noGrp="1"/>
          </p:cNvSpPr>
          <p:nvPr>
            <p:ph type="title"/>
          </p:nvPr>
        </p:nvSpPr>
        <p:spPr/>
        <p:txBody>
          <a:bodyPr/>
          <a:lstStyle/>
          <a:p>
            <a:pPr algn="ctr"/>
            <a:r>
              <a:rPr lang="en-US" b="1" dirty="0"/>
              <a:t>Advantages of UML</a:t>
            </a:r>
            <a:br>
              <a:rPr lang="en-US" b="1" dirty="0"/>
            </a:br>
            <a:endParaRPr lang="en-IN" dirty="0"/>
          </a:p>
        </p:txBody>
      </p:sp>
      <p:sp>
        <p:nvSpPr>
          <p:cNvPr id="3" name="Content Placeholder 2">
            <a:extLst>
              <a:ext uri="{FF2B5EF4-FFF2-40B4-BE49-F238E27FC236}">
                <a16:creationId xmlns:a16="http://schemas.microsoft.com/office/drawing/2014/main" id="{C178CBD2-3D89-2848-CB63-2CD170845A71}"/>
              </a:ext>
            </a:extLst>
          </p:cNvPr>
          <p:cNvSpPr>
            <a:spLocks noGrp="1"/>
          </p:cNvSpPr>
          <p:nvPr>
            <p:ph idx="1"/>
          </p:nvPr>
        </p:nvSpPr>
        <p:spPr/>
        <p:txBody>
          <a:bodyPr/>
          <a:lstStyle/>
          <a:p>
            <a:pPr>
              <a:buFont typeface="Arial" panose="020B0604020202020204" pitchFamily="34" charset="0"/>
              <a:buChar char="•"/>
            </a:pPr>
            <a:r>
              <a:rPr lang="en-US" b="1" dirty="0"/>
              <a:t>Visualization</a:t>
            </a:r>
            <a:r>
              <a:rPr lang="en-US" dirty="0"/>
              <a:t>: Provides a clear, visual representation of system architecture and behaviors.</a:t>
            </a:r>
          </a:p>
          <a:p>
            <a:pPr>
              <a:buFont typeface="Arial" panose="020B0604020202020204" pitchFamily="34" charset="0"/>
              <a:buChar char="•"/>
            </a:pPr>
            <a:r>
              <a:rPr lang="en-US" b="1" dirty="0"/>
              <a:t>Standardization</a:t>
            </a:r>
            <a:r>
              <a:rPr lang="en-US" dirty="0"/>
              <a:t>: Universal symbols allow team members to communicate ideas effectively.</a:t>
            </a:r>
          </a:p>
          <a:p>
            <a:pPr>
              <a:buFont typeface="Arial" panose="020B0604020202020204" pitchFamily="34" charset="0"/>
              <a:buChar char="•"/>
            </a:pPr>
            <a:r>
              <a:rPr lang="en-US" b="1" dirty="0"/>
              <a:t>Scalability</a:t>
            </a:r>
            <a:r>
              <a:rPr lang="en-US" dirty="0"/>
              <a:t>: Suitable for both small-scale and large-scale projects.</a:t>
            </a:r>
          </a:p>
          <a:p>
            <a:pPr>
              <a:buFont typeface="Arial" panose="020B0604020202020204" pitchFamily="34" charset="0"/>
              <a:buChar char="•"/>
            </a:pPr>
            <a:r>
              <a:rPr lang="en-US" b="1" dirty="0"/>
              <a:t>Better Documentation</a:t>
            </a:r>
            <a:r>
              <a:rPr lang="en-US" dirty="0"/>
              <a:t>: Helps document the system, making it easier to maintain and extend.</a:t>
            </a:r>
          </a:p>
          <a:p>
            <a:endParaRPr lang="en-IN" dirty="0"/>
          </a:p>
        </p:txBody>
      </p:sp>
    </p:spTree>
    <p:extLst>
      <p:ext uri="{BB962C8B-B14F-4D97-AF65-F5344CB8AC3E}">
        <p14:creationId xmlns:p14="http://schemas.microsoft.com/office/powerpoint/2010/main" val="3695572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29D4-334C-9239-CA57-D9A95BEE048F}"/>
              </a:ext>
            </a:extLst>
          </p:cNvPr>
          <p:cNvSpPr>
            <a:spLocks noGrp="1"/>
          </p:cNvSpPr>
          <p:nvPr>
            <p:ph type="title"/>
          </p:nvPr>
        </p:nvSpPr>
        <p:spPr/>
        <p:txBody>
          <a:bodyPr/>
          <a:lstStyle/>
          <a:p>
            <a:pPr algn="ctr"/>
            <a:r>
              <a:rPr lang="en-US" b="1" dirty="0"/>
              <a:t>UML in Software Development Process</a:t>
            </a:r>
            <a:br>
              <a:rPr lang="en-US" b="1" dirty="0"/>
            </a:br>
            <a:endParaRPr lang="en-IN" dirty="0"/>
          </a:p>
        </p:txBody>
      </p:sp>
      <p:sp>
        <p:nvSpPr>
          <p:cNvPr id="3" name="Content Placeholder 2">
            <a:extLst>
              <a:ext uri="{FF2B5EF4-FFF2-40B4-BE49-F238E27FC236}">
                <a16:creationId xmlns:a16="http://schemas.microsoft.com/office/drawing/2014/main" id="{C0BF50B8-69F9-1529-5A90-ADFB3DDF383C}"/>
              </a:ext>
            </a:extLst>
          </p:cNvPr>
          <p:cNvSpPr>
            <a:spLocks noGrp="1"/>
          </p:cNvSpPr>
          <p:nvPr>
            <p:ph idx="1"/>
          </p:nvPr>
        </p:nvSpPr>
        <p:spPr/>
        <p:txBody>
          <a:bodyPr>
            <a:normAutofit lnSpcReduction="10000"/>
          </a:bodyPr>
          <a:lstStyle/>
          <a:p>
            <a:r>
              <a:rPr lang="en-US" dirty="0"/>
              <a:t>UML can be used in various stages of software development:</a:t>
            </a:r>
          </a:p>
          <a:p>
            <a:pPr>
              <a:buFont typeface="Arial" panose="020B0604020202020204" pitchFamily="34" charset="0"/>
              <a:buChar char="•"/>
            </a:pPr>
            <a:r>
              <a:rPr lang="en-US" b="1" dirty="0"/>
              <a:t>Requirements Analysis</a:t>
            </a:r>
            <a:r>
              <a:rPr lang="en-US" dirty="0"/>
              <a:t>: Use case diagrams can identify system functionality.</a:t>
            </a:r>
          </a:p>
          <a:p>
            <a:pPr>
              <a:buFont typeface="Arial" panose="020B0604020202020204" pitchFamily="34" charset="0"/>
              <a:buChar char="•"/>
            </a:pPr>
            <a:r>
              <a:rPr lang="en-US" b="1" dirty="0"/>
              <a:t>System Design</a:t>
            </a:r>
            <a:r>
              <a:rPr lang="en-US" dirty="0"/>
              <a:t>: Class, component, and deployment diagrams specify system architecture.</a:t>
            </a:r>
          </a:p>
          <a:p>
            <a:pPr>
              <a:buFont typeface="Arial" panose="020B0604020202020204" pitchFamily="34" charset="0"/>
              <a:buChar char="•"/>
            </a:pPr>
            <a:r>
              <a:rPr lang="en-US" b="1" dirty="0"/>
              <a:t>Implementation</a:t>
            </a:r>
            <a:r>
              <a:rPr lang="en-US" dirty="0"/>
              <a:t>: Sequence, state, and activity diagrams help developers understand process flows.</a:t>
            </a:r>
          </a:p>
          <a:p>
            <a:pPr>
              <a:buFont typeface="Arial" panose="020B0604020202020204" pitchFamily="34" charset="0"/>
              <a:buChar char="•"/>
            </a:pPr>
            <a:r>
              <a:rPr lang="en-US" b="1" dirty="0"/>
              <a:t>Testing and Maintenance</a:t>
            </a:r>
            <a:r>
              <a:rPr lang="en-US" dirty="0"/>
              <a:t>: Object and state diagrams are useful for checking the correct behavior and structure of the system during testing.</a:t>
            </a:r>
          </a:p>
          <a:p>
            <a:endParaRPr lang="en-IN" dirty="0"/>
          </a:p>
        </p:txBody>
      </p:sp>
    </p:spTree>
    <p:extLst>
      <p:ext uri="{BB962C8B-B14F-4D97-AF65-F5344CB8AC3E}">
        <p14:creationId xmlns:p14="http://schemas.microsoft.com/office/powerpoint/2010/main" val="3447908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05AA-AB32-9097-54A9-D322781D0A3A}"/>
              </a:ext>
            </a:extLst>
          </p:cNvPr>
          <p:cNvSpPr>
            <a:spLocks noGrp="1"/>
          </p:cNvSpPr>
          <p:nvPr>
            <p:ph type="title"/>
          </p:nvPr>
        </p:nvSpPr>
        <p:spPr/>
        <p:txBody>
          <a:bodyPr/>
          <a:lstStyle/>
          <a:p>
            <a:r>
              <a:rPr lang="en-IN" dirty="0"/>
              <a:t>Use Case Diagram</a:t>
            </a:r>
          </a:p>
        </p:txBody>
      </p:sp>
      <p:sp>
        <p:nvSpPr>
          <p:cNvPr id="3" name="Content Placeholder 2">
            <a:extLst>
              <a:ext uri="{FF2B5EF4-FFF2-40B4-BE49-F238E27FC236}">
                <a16:creationId xmlns:a16="http://schemas.microsoft.com/office/drawing/2014/main" id="{F489B7B5-E739-891E-4B5F-119A1635E5EA}"/>
              </a:ext>
            </a:extLst>
          </p:cNvPr>
          <p:cNvSpPr>
            <a:spLocks noGrp="1"/>
          </p:cNvSpPr>
          <p:nvPr>
            <p:ph idx="1"/>
          </p:nvPr>
        </p:nvSpPr>
        <p:spPr/>
        <p:txBody>
          <a:bodyPr/>
          <a:lstStyle/>
          <a:p>
            <a:r>
              <a:rPr lang="en-US" dirty="0"/>
              <a:t>A </a:t>
            </a:r>
            <a:r>
              <a:rPr lang="en-US" b="1" dirty="0"/>
              <a:t>Use Case Diagram</a:t>
            </a:r>
            <a:r>
              <a:rPr lang="en-US" dirty="0"/>
              <a:t> in UML is used to visually represent the functional requirements of a system, showing how users (actors) interact with the system to achieve specific goals (use cases). </a:t>
            </a:r>
          </a:p>
          <a:p>
            <a:r>
              <a:rPr lang="en-US" dirty="0"/>
              <a:t>It provides a high-level view of what the system does without detailing how it does it.</a:t>
            </a:r>
          </a:p>
          <a:p>
            <a:r>
              <a:rPr lang="en-US" dirty="0"/>
              <a:t> Use Case Diagrams are typically employed during the requirements gathering phase to ensure that all stakeholder expectations are captured.</a:t>
            </a:r>
            <a:endParaRPr lang="en-IN" dirty="0"/>
          </a:p>
        </p:txBody>
      </p:sp>
    </p:spTree>
    <p:extLst>
      <p:ext uri="{BB962C8B-B14F-4D97-AF65-F5344CB8AC3E}">
        <p14:creationId xmlns:p14="http://schemas.microsoft.com/office/powerpoint/2010/main" val="3780836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89B5-8177-9A1A-4E4D-B966BBD53E0F}"/>
              </a:ext>
            </a:extLst>
          </p:cNvPr>
          <p:cNvSpPr>
            <a:spLocks noGrp="1"/>
          </p:cNvSpPr>
          <p:nvPr>
            <p:ph type="title"/>
          </p:nvPr>
        </p:nvSpPr>
        <p:spPr/>
        <p:txBody>
          <a:bodyPr/>
          <a:lstStyle/>
          <a:p>
            <a:pPr algn="ctr"/>
            <a:r>
              <a:rPr lang="en-US" dirty="0"/>
              <a:t>Key Components of a Use Case Diagram</a:t>
            </a:r>
            <a:endParaRPr lang="en-IN" dirty="0"/>
          </a:p>
        </p:txBody>
      </p:sp>
      <p:sp>
        <p:nvSpPr>
          <p:cNvPr id="3" name="Content Placeholder 2">
            <a:extLst>
              <a:ext uri="{FF2B5EF4-FFF2-40B4-BE49-F238E27FC236}">
                <a16:creationId xmlns:a16="http://schemas.microsoft.com/office/drawing/2014/main" id="{450BEE7F-ED31-1D93-34E4-A36D7C4B1708}"/>
              </a:ext>
            </a:extLst>
          </p:cNvPr>
          <p:cNvSpPr>
            <a:spLocks noGrp="1"/>
          </p:cNvSpPr>
          <p:nvPr>
            <p:ph idx="1"/>
          </p:nvPr>
        </p:nvSpPr>
        <p:spPr/>
        <p:txBody>
          <a:bodyPr/>
          <a:lstStyle/>
          <a:p>
            <a:r>
              <a:rPr lang="en-US" sz="2000" b="1" dirty="0"/>
              <a:t>Actors</a:t>
            </a:r>
            <a:r>
              <a:rPr lang="en-US" sz="2000" dirty="0"/>
              <a:t>:</a:t>
            </a:r>
          </a:p>
          <a:p>
            <a:pPr>
              <a:buFont typeface="Arial" panose="020B0604020202020204" pitchFamily="34" charset="0"/>
              <a:buChar char="•"/>
            </a:pPr>
            <a:r>
              <a:rPr lang="en-US" sz="2400" dirty="0"/>
              <a:t>Represent users or external systems that interact with the system.</a:t>
            </a:r>
          </a:p>
          <a:p>
            <a:pPr>
              <a:buFont typeface="Arial" panose="020B0604020202020204" pitchFamily="34" charset="0"/>
              <a:buChar char="•"/>
            </a:pPr>
            <a:r>
              <a:rPr lang="en-US" sz="2400" dirty="0"/>
              <a:t>Depicted as stick figures outside the system boundary.</a:t>
            </a:r>
          </a:p>
          <a:p>
            <a:pPr>
              <a:buFont typeface="Arial" panose="020B0604020202020204" pitchFamily="34" charset="0"/>
              <a:buChar char="•"/>
            </a:pPr>
            <a:r>
              <a:rPr lang="en-US" sz="2400" dirty="0"/>
              <a:t>Can be a human user, another system, or a hardware device.</a:t>
            </a:r>
          </a:p>
          <a:p>
            <a:pPr>
              <a:buFont typeface="Arial" panose="020B0604020202020204" pitchFamily="34" charset="0"/>
              <a:buChar char="•"/>
            </a:pPr>
            <a:r>
              <a:rPr lang="en-US" sz="2400" b="1" dirty="0"/>
              <a:t>Primary Actor</a:t>
            </a:r>
            <a:r>
              <a:rPr lang="en-US" sz="2400" dirty="0"/>
              <a:t>: The main actor that initiates the interaction.</a:t>
            </a:r>
          </a:p>
          <a:p>
            <a:pPr>
              <a:buFont typeface="Arial" panose="020B0604020202020204" pitchFamily="34" charset="0"/>
              <a:buChar char="•"/>
            </a:pPr>
            <a:r>
              <a:rPr lang="en-US" sz="2400" b="1" dirty="0"/>
              <a:t>Secondary Actor</a:t>
            </a:r>
            <a:r>
              <a:rPr lang="en-US" sz="2400" dirty="0"/>
              <a:t>: Assists in the use case but doesn’t initiate it.</a:t>
            </a:r>
          </a:p>
          <a:p>
            <a:endParaRPr lang="en-IN" dirty="0"/>
          </a:p>
        </p:txBody>
      </p:sp>
      <p:pic>
        <p:nvPicPr>
          <p:cNvPr id="5" name="Picture 4">
            <a:extLst>
              <a:ext uri="{FF2B5EF4-FFF2-40B4-BE49-F238E27FC236}">
                <a16:creationId xmlns:a16="http://schemas.microsoft.com/office/drawing/2014/main" id="{24FFBD9F-ADFF-6E6A-2CD7-E575954D8231}"/>
              </a:ext>
            </a:extLst>
          </p:cNvPr>
          <p:cNvPicPr>
            <a:picLocks noChangeAspect="1"/>
          </p:cNvPicPr>
          <p:nvPr/>
        </p:nvPicPr>
        <p:blipFill>
          <a:blip r:embed="rId2"/>
          <a:stretch>
            <a:fillRect/>
          </a:stretch>
        </p:blipFill>
        <p:spPr>
          <a:xfrm>
            <a:off x="9157645" y="4129088"/>
            <a:ext cx="2114550" cy="2047875"/>
          </a:xfrm>
          <a:prstGeom prst="rect">
            <a:avLst/>
          </a:prstGeom>
        </p:spPr>
      </p:pic>
    </p:spTree>
    <p:extLst>
      <p:ext uri="{BB962C8B-B14F-4D97-AF65-F5344CB8AC3E}">
        <p14:creationId xmlns:p14="http://schemas.microsoft.com/office/powerpoint/2010/main" val="2582373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C521-564C-AA1C-9F8D-8D9ACF5E60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42DEE6-0D4B-28E4-3D4D-809D9B1EB0F2}"/>
              </a:ext>
            </a:extLst>
          </p:cNvPr>
          <p:cNvSpPr>
            <a:spLocks noGrp="1"/>
          </p:cNvSpPr>
          <p:nvPr>
            <p:ph idx="1"/>
          </p:nvPr>
        </p:nvSpPr>
        <p:spPr/>
        <p:txBody>
          <a:bodyPr/>
          <a:lstStyle/>
          <a:p>
            <a:r>
              <a:rPr lang="en-US" b="1" dirty="0"/>
              <a:t>Use Cases</a:t>
            </a:r>
            <a:r>
              <a:rPr lang="en-US" dirty="0"/>
              <a:t>:</a:t>
            </a:r>
          </a:p>
          <a:p>
            <a:pPr>
              <a:buFont typeface="Arial" panose="020B0604020202020204" pitchFamily="34" charset="0"/>
              <a:buChar char="•"/>
            </a:pPr>
            <a:r>
              <a:rPr lang="en-US" dirty="0"/>
              <a:t>Represent functions or features provided by the system.</a:t>
            </a:r>
          </a:p>
          <a:p>
            <a:pPr>
              <a:buFont typeface="Arial" panose="020B0604020202020204" pitchFamily="34" charset="0"/>
              <a:buChar char="•"/>
            </a:pPr>
            <a:r>
              <a:rPr lang="en-US" dirty="0"/>
              <a:t>Depicted as ovals within the system boundary.</a:t>
            </a:r>
          </a:p>
          <a:p>
            <a:pPr>
              <a:buFont typeface="Arial" panose="020B0604020202020204" pitchFamily="34" charset="0"/>
              <a:buChar char="•"/>
            </a:pPr>
            <a:r>
              <a:rPr lang="en-US" dirty="0"/>
              <a:t>Describes what the system does in response to an actor's action.</a:t>
            </a:r>
          </a:p>
          <a:p>
            <a:endParaRPr lang="en-IN" dirty="0"/>
          </a:p>
        </p:txBody>
      </p:sp>
      <p:pic>
        <p:nvPicPr>
          <p:cNvPr id="5" name="Picture 4">
            <a:extLst>
              <a:ext uri="{FF2B5EF4-FFF2-40B4-BE49-F238E27FC236}">
                <a16:creationId xmlns:a16="http://schemas.microsoft.com/office/drawing/2014/main" id="{499D4903-BBEE-303A-4453-AECBBE6F7FE2}"/>
              </a:ext>
            </a:extLst>
          </p:cNvPr>
          <p:cNvPicPr>
            <a:picLocks noChangeAspect="1"/>
          </p:cNvPicPr>
          <p:nvPr/>
        </p:nvPicPr>
        <p:blipFill>
          <a:blip r:embed="rId2"/>
          <a:stretch>
            <a:fillRect/>
          </a:stretch>
        </p:blipFill>
        <p:spPr>
          <a:xfrm>
            <a:off x="3509962" y="4310834"/>
            <a:ext cx="5172075" cy="1762125"/>
          </a:xfrm>
          <a:prstGeom prst="rect">
            <a:avLst/>
          </a:prstGeom>
        </p:spPr>
      </p:pic>
    </p:spTree>
    <p:extLst>
      <p:ext uri="{BB962C8B-B14F-4D97-AF65-F5344CB8AC3E}">
        <p14:creationId xmlns:p14="http://schemas.microsoft.com/office/powerpoint/2010/main" val="2809055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69C1-0F01-B129-114E-BA29915600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CDBC28-70C5-2ABF-20D0-6B100D1A4AF2}"/>
              </a:ext>
            </a:extLst>
          </p:cNvPr>
          <p:cNvSpPr>
            <a:spLocks noGrp="1"/>
          </p:cNvSpPr>
          <p:nvPr>
            <p:ph idx="1"/>
          </p:nvPr>
        </p:nvSpPr>
        <p:spPr/>
        <p:txBody>
          <a:bodyPr/>
          <a:lstStyle/>
          <a:p>
            <a:r>
              <a:rPr lang="en-US" b="1" dirty="0"/>
              <a:t>System Boundary</a:t>
            </a:r>
            <a:r>
              <a:rPr lang="en-US" dirty="0"/>
              <a:t>:</a:t>
            </a:r>
          </a:p>
          <a:p>
            <a:pPr>
              <a:buFont typeface="Arial" panose="020B0604020202020204" pitchFamily="34" charset="0"/>
              <a:buChar char="•"/>
            </a:pPr>
            <a:r>
              <a:rPr lang="en-US" dirty="0"/>
              <a:t>Defines the scope of the system.</a:t>
            </a:r>
          </a:p>
          <a:p>
            <a:pPr>
              <a:buFont typeface="Arial" panose="020B0604020202020204" pitchFamily="34" charset="0"/>
              <a:buChar char="•"/>
            </a:pPr>
            <a:r>
              <a:rPr lang="en-US" dirty="0"/>
              <a:t>Represented as a rectangle surrounding the use cases.</a:t>
            </a:r>
          </a:p>
          <a:p>
            <a:endParaRPr lang="en-IN" dirty="0"/>
          </a:p>
        </p:txBody>
      </p:sp>
      <p:pic>
        <p:nvPicPr>
          <p:cNvPr id="5" name="Picture 4">
            <a:extLst>
              <a:ext uri="{FF2B5EF4-FFF2-40B4-BE49-F238E27FC236}">
                <a16:creationId xmlns:a16="http://schemas.microsoft.com/office/drawing/2014/main" id="{AD8DA469-13DF-9325-A5E2-A12A500FF491}"/>
              </a:ext>
            </a:extLst>
          </p:cNvPr>
          <p:cNvPicPr>
            <a:picLocks noChangeAspect="1"/>
          </p:cNvPicPr>
          <p:nvPr/>
        </p:nvPicPr>
        <p:blipFill>
          <a:blip r:embed="rId2"/>
          <a:stretch>
            <a:fillRect/>
          </a:stretch>
        </p:blipFill>
        <p:spPr>
          <a:xfrm>
            <a:off x="3698790" y="3525793"/>
            <a:ext cx="5824152" cy="3244935"/>
          </a:xfrm>
          <a:prstGeom prst="rect">
            <a:avLst/>
          </a:prstGeom>
        </p:spPr>
      </p:pic>
    </p:spTree>
    <p:extLst>
      <p:ext uri="{BB962C8B-B14F-4D97-AF65-F5344CB8AC3E}">
        <p14:creationId xmlns:p14="http://schemas.microsoft.com/office/powerpoint/2010/main" val="2190484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14800-3E62-16D8-DE52-3DDE2AF4F6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E2D825-DBD2-C53E-CA4D-003CB474E2AF}"/>
              </a:ext>
            </a:extLst>
          </p:cNvPr>
          <p:cNvSpPr>
            <a:spLocks noGrp="1"/>
          </p:cNvSpPr>
          <p:nvPr>
            <p:ph idx="1"/>
          </p:nvPr>
        </p:nvSpPr>
        <p:spPr/>
        <p:txBody>
          <a:bodyPr>
            <a:normAutofit fontScale="92500"/>
          </a:bodyPr>
          <a:lstStyle/>
          <a:p>
            <a:r>
              <a:rPr lang="en-US" b="1" dirty="0"/>
              <a:t>Relationships</a:t>
            </a:r>
            <a:r>
              <a:rPr lang="en-US" dirty="0"/>
              <a:t>:</a:t>
            </a:r>
          </a:p>
          <a:p>
            <a:pPr>
              <a:buFont typeface="Arial" panose="020B0604020202020204" pitchFamily="34" charset="0"/>
              <a:buChar char="•"/>
            </a:pPr>
            <a:r>
              <a:rPr lang="en-US" b="1" dirty="0"/>
              <a:t>Association</a:t>
            </a:r>
            <a:r>
              <a:rPr lang="en-US" dirty="0"/>
              <a:t>: A line between an actor and a use case showing an interaction.</a:t>
            </a:r>
          </a:p>
          <a:p>
            <a:pPr>
              <a:buFont typeface="Arial" panose="020B0604020202020204" pitchFamily="34" charset="0"/>
              <a:buChar char="•"/>
            </a:pPr>
            <a:r>
              <a:rPr lang="en-US" b="1" dirty="0"/>
              <a:t>Include</a:t>
            </a:r>
            <a:r>
              <a:rPr lang="en-US" dirty="0"/>
              <a:t>: A dashed arrow with the label «include» showing a use case that is part of another use case. It represents mandatory functionality.</a:t>
            </a:r>
          </a:p>
          <a:p>
            <a:pPr>
              <a:buFont typeface="Arial" panose="020B0604020202020204" pitchFamily="34" charset="0"/>
              <a:buChar char="•"/>
            </a:pPr>
            <a:r>
              <a:rPr lang="en-US" b="1" dirty="0"/>
              <a:t>Extend</a:t>
            </a:r>
            <a:r>
              <a:rPr lang="en-US" dirty="0"/>
              <a:t>: A dashed arrow with the label «extend» showing an optional extension of a use case. It’s used to show additional, conditional functionality.</a:t>
            </a:r>
          </a:p>
          <a:p>
            <a:pPr>
              <a:buFont typeface="Arial" panose="020B0604020202020204" pitchFamily="34" charset="0"/>
              <a:buChar char="•"/>
            </a:pPr>
            <a:r>
              <a:rPr lang="en-US" b="1" dirty="0"/>
              <a:t>Generalization</a:t>
            </a:r>
            <a:r>
              <a:rPr lang="en-US" dirty="0"/>
              <a:t>: An arrow representing inheritance, used when actors or use cases have a parent-child relationship.</a:t>
            </a:r>
          </a:p>
          <a:p>
            <a:endParaRPr lang="en-IN" dirty="0"/>
          </a:p>
        </p:txBody>
      </p:sp>
    </p:spTree>
    <p:extLst>
      <p:ext uri="{BB962C8B-B14F-4D97-AF65-F5344CB8AC3E}">
        <p14:creationId xmlns:p14="http://schemas.microsoft.com/office/powerpoint/2010/main" val="397801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7980-30AE-A20E-5F43-B2DDD6D86E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A00EC5-4804-581F-68C6-EAF397EBABF1}"/>
              </a:ext>
            </a:extLst>
          </p:cNvPr>
          <p:cNvSpPr>
            <a:spLocks noGrp="1"/>
          </p:cNvSpPr>
          <p:nvPr>
            <p:ph idx="1"/>
          </p:nvPr>
        </p:nvSpPr>
        <p:spPr/>
        <p:txBody>
          <a:bodyPr/>
          <a:lstStyle/>
          <a:p>
            <a:pPr algn="l">
              <a:spcAft>
                <a:spcPts val="1500"/>
              </a:spcAft>
            </a:pPr>
            <a:r>
              <a:rPr lang="en-US" b="0" i="0" dirty="0">
                <a:solidFill>
                  <a:srgbClr val="404243"/>
                </a:solidFill>
                <a:effectLst/>
                <a:latin typeface="Inter"/>
              </a:rPr>
              <a:t>There can be 5 relationship types in a use case diagram.</a:t>
            </a:r>
          </a:p>
          <a:p>
            <a:pPr algn="l">
              <a:spcAft>
                <a:spcPts val="1500"/>
              </a:spcAft>
              <a:buFont typeface="Arial" panose="020B0604020202020204" pitchFamily="34" charset="0"/>
              <a:buChar char="•"/>
            </a:pPr>
            <a:r>
              <a:rPr lang="en-US" b="0" i="0" dirty="0">
                <a:solidFill>
                  <a:srgbClr val="404243"/>
                </a:solidFill>
                <a:effectLst/>
                <a:latin typeface="Inter"/>
              </a:rPr>
              <a:t>Association between actor and use case</a:t>
            </a:r>
          </a:p>
          <a:p>
            <a:pPr algn="l">
              <a:spcAft>
                <a:spcPts val="1500"/>
              </a:spcAft>
              <a:buFont typeface="Arial" panose="020B0604020202020204" pitchFamily="34" charset="0"/>
              <a:buChar char="•"/>
            </a:pPr>
            <a:r>
              <a:rPr lang="en-US" b="0" i="0" dirty="0">
                <a:solidFill>
                  <a:srgbClr val="404243"/>
                </a:solidFill>
                <a:effectLst/>
                <a:latin typeface="Inter"/>
              </a:rPr>
              <a:t>Generalization of an actor</a:t>
            </a:r>
          </a:p>
          <a:p>
            <a:pPr algn="l">
              <a:spcAft>
                <a:spcPts val="1500"/>
              </a:spcAft>
              <a:buFont typeface="Arial" panose="020B0604020202020204" pitchFamily="34" charset="0"/>
              <a:buChar char="•"/>
            </a:pPr>
            <a:r>
              <a:rPr lang="en-US" b="0" i="0" dirty="0">
                <a:solidFill>
                  <a:srgbClr val="404243"/>
                </a:solidFill>
                <a:effectLst/>
                <a:latin typeface="Inter"/>
              </a:rPr>
              <a:t>Extend between two use cases</a:t>
            </a:r>
          </a:p>
          <a:p>
            <a:pPr algn="l">
              <a:spcAft>
                <a:spcPts val="1500"/>
              </a:spcAft>
              <a:buFont typeface="Arial" panose="020B0604020202020204" pitchFamily="34" charset="0"/>
              <a:buChar char="•"/>
            </a:pPr>
            <a:r>
              <a:rPr lang="en-US" b="0" i="0" dirty="0">
                <a:solidFill>
                  <a:srgbClr val="404243"/>
                </a:solidFill>
                <a:effectLst/>
                <a:latin typeface="Inter"/>
              </a:rPr>
              <a:t>Include between two use cases</a:t>
            </a:r>
          </a:p>
          <a:p>
            <a:pPr algn="l">
              <a:spcAft>
                <a:spcPts val="1500"/>
              </a:spcAft>
              <a:buFont typeface="Arial" panose="020B0604020202020204" pitchFamily="34" charset="0"/>
              <a:buChar char="•"/>
            </a:pPr>
            <a:r>
              <a:rPr lang="en-US" b="0" i="0" dirty="0">
                <a:solidFill>
                  <a:srgbClr val="404243"/>
                </a:solidFill>
                <a:effectLst/>
                <a:latin typeface="Inter"/>
              </a:rPr>
              <a:t>Generalization of a use case</a:t>
            </a:r>
          </a:p>
          <a:p>
            <a:endParaRPr lang="en-IN" dirty="0"/>
          </a:p>
        </p:txBody>
      </p:sp>
    </p:spTree>
    <p:extLst>
      <p:ext uri="{BB962C8B-B14F-4D97-AF65-F5344CB8AC3E}">
        <p14:creationId xmlns:p14="http://schemas.microsoft.com/office/powerpoint/2010/main" val="4067434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3F19-E947-60A7-7007-89A1440C3DD4}"/>
              </a:ext>
            </a:extLst>
          </p:cNvPr>
          <p:cNvSpPr>
            <a:spLocks noGrp="1"/>
          </p:cNvSpPr>
          <p:nvPr>
            <p:ph type="title"/>
          </p:nvPr>
        </p:nvSpPr>
        <p:spPr/>
        <p:txBody>
          <a:bodyPr/>
          <a:lstStyle/>
          <a:p>
            <a:r>
              <a:rPr lang="en-US" b="1" i="0" dirty="0">
                <a:solidFill>
                  <a:srgbClr val="14282E"/>
                </a:solidFill>
                <a:effectLst/>
                <a:latin typeface="Inter"/>
              </a:rPr>
              <a:t>How to Create a Use Case Diagram</a:t>
            </a:r>
            <a:br>
              <a:rPr lang="en-US" b="1" i="0" dirty="0">
                <a:solidFill>
                  <a:srgbClr val="14282E"/>
                </a:solidFill>
                <a:effectLst/>
                <a:latin typeface="Inter"/>
              </a:rPr>
            </a:br>
            <a:endParaRPr lang="en-IN" dirty="0"/>
          </a:p>
        </p:txBody>
      </p:sp>
      <p:sp>
        <p:nvSpPr>
          <p:cNvPr id="3" name="Content Placeholder 2">
            <a:extLst>
              <a:ext uri="{FF2B5EF4-FFF2-40B4-BE49-F238E27FC236}">
                <a16:creationId xmlns:a16="http://schemas.microsoft.com/office/drawing/2014/main" id="{10B71335-642C-6FEE-B3AC-8E96F2C9C816}"/>
              </a:ext>
            </a:extLst>
          </p:cNvPr>
          <p:cNvSpPr>
            <a:spLocks noGrp="1"/>
          </p:cNvSpPr>
          <p:nvPr>
            <p:ph idx="1"/>
          </p:nvPr>
        </p:nvSpPr>
        <p:spPr/>
        <p:txBody>
          <a:bodyPr/>
          <a:lstStyle/>
          <a:p>
            <a:pPr algn="l">
              <a:buFont typeface="+mj-lt"/>
              <a:buAutoNum type="arabicPeriod"/>
            </a:pPr>
            <a:r>
              <a:rPr lang="en-US" b="0" i="0" dirty="0">
                <a:solidFill>
                  <a:srgbClr val="404243"/>
                </a:solidFill>
                <a:effectLst/>
                <a:latin typeface="Inter"/>
              </a:rPr>
              <a:t>Identifying Actors</a:t>
            </a:r>
          </a:p>
          <a:p>
            <a:pPr algn="l">
              <a:spcBef>
                <a:spcPts val="375"/>
              </a:spcBef>
              <a:buFont typeface="+mj-lt"/>
              <a:buAutoNum type="arabicPeriod"/>
            </a:pPr>
            <a:r>
              <a:rPr lang="en-US" b="0" i="0" dirty="0">
                <a:solidFill>
                  <a:srgbClr val="404243"/>
                </a:solidFill>
                <a:effectLst/>
                <a:latin typeface="Inter"/>
              </a:rPr>
              <a:t>Identifying Use Cases</a:t>
            </a:r>
          </a:p>
          <a:p>
            <a:pPr algn="l">
              <a:spcBef>
                <a:spcPts val="375"/>
              </a:spcBef>
              <a:buFont typeface="+mj-lt"/>
              <a:buAutoNum type="arabicPeriod"/>
            </a:pPr>
            <a:r>
              <a:rPr lang="en-US" b="0" i="0" dirty="0">
                <a:solidFill>
                  <a:srgbClr val="404243"/>
                </a:solidFill>
                <a:effectLst/>
                <a:latin typeface="Inter"/>
              </a:rPr>
              <a:t>Look for Common Functionality to Reuse</a:t>
            </a:r>
          </a:p>
          <a:p>
            <a:pPr algn="l">
              <a:spcBef>
                <a:spcPts val="375"/>
              </a:spcBef>
              <a:buFont typeface="+mj-lt"/>
              <a:buAutoNum type="arabicPeriod"/>
            </a:pPr>
            <a:r>
              <a:rPr lang="en-US" b="0" i="0" dirty="0">
                <a:solidFill>
                  <a:srgbClr val="404243"/>
                </a:solidFill>
                <a:effectLst/>
                <a:latin typeface="Inter"/>
              </a:rPr>
              <a:t>Is it Possible to Generalize Actors and Use Cases</a:t>
            </a:r>
          </a:p>
          <a:p>
            <a:pPr algn="l">
              <a:spcBef>
                <a:spcPts val="375"/>
              </a:spcBef>
              <a:buFont typeface="+mj-lt"/>
              <a:buAutoNum type="arabicPeriod"/>
            </a:pPr>
            <a:r>
              <a:rPr lang="en-US" b="0" i="0" dirty="0">
                <a:solidFill>
                  <a:srgbClr val="404243"/>
                </a:solidFill>
                <a:effectLst/>
                <a:latin typeface="Inter"/>
              </a:rPr>
              <a:t>Optional Functions or Additional Functions</a:t>
            </a:r>
          </a:p>
          <a:p>
            <a:pPr algn="l">
              <a:spcBef>
                <a:spcPts val="375"/>
              </a:spcBef>
              <a:buFont typeface="+mj-lt"/>
              <a:buAutoNum type="arabicPeriod"/>
            </a:pPr>
            <a:r>
              <a:rPr lang="en-US" b="0" i="0" dirty="0">
                <a:solidFill>
                  <a:srgbClr val="404243"/>
                </a:solidFill>
                <a:effectLst/>
                <a:latin typeface="Inter"/>
              </a:rPr>
              <a:t>Validate and Refine the Diagram</a:t>
            </a:r>
          </a:p>
          <a:p>
            <a:endParaRPr lang="en-IN" dirty="0"/>
          </a:p>
        </p:txBody>
      </p:sp>
    </p:spTree>
    <p:extLst>
      <p:ext uri="{BB962C8B-B14F-4D97-AF65-F5344CB8AC3E}">
        <p14:creationId xmlns:p14="http://schemas.microsoft.com/office/powerpoint/2010/main" val="2100512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342AE-9A0C-6F32-4FB8-FB0E494E53B3}"/>
              </a:ext>
            </a:extLst>
          </p:cNvPr>
          <p:cNvSpPr>
            <a:spLocks noGrp="1"/>
          </p:cNvSpPr>
          <p:nvPr>
            <p:ph type="title"/>
          </p:nvPr>
        </p:nvSpPr>
        <p:spPr/>
        <p:txBody>
          <a:bodyPr>
            <a:normAutofit fontScale="90000"/>
          </a:bodyPr>
          <a:lstStyle/>
          <a:p>
            <a:pPr algn="ctr">
              <a:spcBef>
                <a:spcPts val="3000"/>
              </a:spcBef>
              <a:spcAft>
                <a:spcPts val="1500"/>
              </a:spcAft>
            </a:pPr>
            <a:r>
              <a:rPr lang="en-US" sz="3600" b="1" i="0" dirty="0">
                <a:solidFill>
                  <a:srgbClr val="14282E"/>
                </a:solidFill>
                <a:effectLst/>
                <a:latin typeface="Inter"/>
              </a:rPr>
              <a:t>Association Between Actor and Use Case</a:t>
            </a:r>
            <a:br>
              <a:rPr lang="en-US" b="1" i="0" dirty="0">
                <a:solidFill>
                  <a:srgbClr val="14282E"/>
                </a:solidFill>
                <a:effectLst/>
                <a:latin typeface="Inter"/>
              </a:rPr>
            </a:br>
            <a:br>
              <a:rPr lang="en-US" dirty="0"/>
            </a:br>
            <a:endParaRPr lang="en-IN" dirty="0"/>
          </a:p>
        </p:txBody>
      </p:sp>
      <p:pic>
        <p:nvPicPr>
          <p:cNvPr id="5" name="Content Placeholder 4">
            <a:extLst>
              <a:ext uri="{FF2B5EF4-FFF2-40B4-BE49-F238E27FC236}">
                <a16:creationId xmlns:a16="http://schemas.microsoft.com/office/drawing/2014/main" id="{290E9735-4440-3564-DC4B-8834E4257A15}"/>
              </a:ext>
            </a:extLst>
          </p:cNvPr>
          <p:cNvPicPr>
            <a:picLocks noGrp="1" noChangeAspect="1"/>
          </p:cNvPicPr>
          <p:nvPr>
            <p:ph idx="1"/>
          </p:nvPr>
        </p:nvPicPr>
        <p:blipFill>
          <a:blip r:embed="rId2"/>
          <a:stretch>
            <a:fillRect/>
          </a:stretch>
        </p:blipFill>
        <p:spPr>
          <a:xfrm>
            <a:off x="1866900" y="1437481"/>
            <a:ext cx="8458200" cy="4200525"/>
          </a:xfrm>
        </p:spPr>
      </p:pic>
    </p:spTree>
    <p:extLst>
      <p:ext uri="{BB962C8B-B14F-4D97-AF65-F5344CB8AC3E}">
        <p14:creationId xmlns:p14="http://schemas.microsoft.com/office/powerpoint/2010/main" val="250449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1D50E-386E-3928-A54C-A0B155844833}"/>
              </a:ext>
            </a:extLst>
          </p:cNvPr>
          <p:cNvSpPr>
            <a:spLocks noGrp="1"/>
          </p:cNvSpPr>
          <p:nvPr>
            <p:ph type="title"/>
          </p:nvPr>
        </p:nvSpPr>
        <p:spPr/>
        <p:txBody>
          <a:bodyPr/>
          <a:lstStyle/>
          <a:p>
            <a:r>
              <a:rPr lang="en-US" b="1" i="0" dirty="0">
                <a:solidFill>
                  <a:srgbClr val="273239"/>
                </a:solidFill>
                <a:effectLst/>
                <a:latin typeface="Source Sans 3"/>
              </a:rPr>
              <a:t>Unified Modeling Language (UML) Diagrams</a:t>
            </a:r>
            <a:br>
              <a:rPr lang="en-US" b="1" i="0" dirty="0">
                <a:solidFill>
                  <a:srgbClr val="273239"/>
                </a:solidFill>
                <a:effectLst/>
                <a:latin typeface="Source Sans 3"/>
              </a:rPr>
            </a:br>
            <a:endParaRPr lang="en-IN" dirty="0"/>
          </a:p>
        </p:txBody>
      </p:sp>
      <p:sp>
        <p:nvSpPr>
          <p:cNvPr id="3" name="Content Placeholder 2">
            <a:extLst>
              <a:ext uri="{FF2B5EF4-FFF2-40B4-BE49-F238E27FC236}">
                <a16:creationId xmlns:a16="http://schemas.microsoft.com/office/drawing/2014/main" id="{89DB07A6-7C74-E349-7FCF-ACB3A6D9BB2A}"/>
              </a:ext>
            </a:extLst>
          </p:cNvPr>
          <p:cNvSpPr>
            <a:spLocks noGrp="1"/>
          </p:cNvSpPr>
          <p:nvPr>
            <p:ph idx="1"/>
          </p:nvPr>
        </p:nvSpPr>
        <p:spPr/>
        <p:txBody>
          <a:bodyPr/>
          <a:lstStyle/>
          <a:p>
            <a:r>
              <a:rPr lang="en-US" b="0" i="0" dirty="0">
                <a:solidFill>
                  <a:srgbClr val="273239"/>
                </a:solidFill>
                <a:effectLst/>
                <a:latin typeface="Nunito" pitchFamily="2" charset="0"/>
              </a:rPr>
              <a:t>Unified Modeling Language (UML) is a general-purpose modeling language. </a:t>
            </a:r>
          </a:p>
          <a:p>
            <a:r>
              <a:rPr lang="en-US" b="0" i="0" dirty="0">
                <a:solidFill>
                  <a:srgbClr val="273239"/>
                </a:solidFill>
                <a:effectLst/>
                <a:latin typeface="Nunito" pitchFamily="2" charset="0"/>
              </a:rPr>
              <a:t>The main aim of UML is to define a standard way to visualize the way a system has been designed.</a:t>
            </a:r>
          </a:p>
          <a:p>
            <a:r>
              <a:rPr lang="en-US" b="0" i="0" dirty="0">
                <a:solidFill>
                  <a:srgbClr val="273239"/>
                </a:solidFill>
                <a:effectLst/>
                <a:latin typeface="Nunito" pitchFamily="2" charset="0"/>
              </a:rPr>
              <a:t>Unified Modeling Language (UML) is a standardized visual modeling language that is a versatile, flexible, and user-friendly method for visualizing a system’s design. Software system artifacts can be specified, visualized, built, and documented with the use of UML.</a:t>
            </a:r>
            <a:endParaRPr lang="en-IN" dirty="0"/>
          </a:p>
        </p:txBody>
      </p:sp>
    </p:spTree>
    <p:extLst>
      <p:ext uri="{BB962C8B-B14F-4D97-AF65-F5344CB8AC3E}">
        <p14:creationId xmlns:p14="http://schemas.microsoft.com/office/powerpoint/2010/main" val="1190602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2B5E-ED0F-DDDC-F000-C37A7E2FF01D}"/>
              </a:ext>
            </a:extLst>
          </p:cNvPr>
          <p:cNvSpPr>
            <a:spLocks noGrp="1"/>
          </p:cNvSpPr>
          <p:nvPr>
            <p:ph type="title"/>
          </p:nvPr>
        </p:nvSpPr>
        <p:spPr/>
        <p:txBody>
          <a:bodyPr/>
          <a:lstStyle/>
          <a:p>
            <a:pPr algn="ctr"/>
            <a:r>
              <a:rPr lang="en-IN" sz="3600" b="1" i="0" dirty="0">
                <a:solidFill>
                  <a:srgbClr val="14282E"/>
                </a:solidFill>
                <a:effectLst/>
                <a:latin typeface="Inter"/>
              </a:rPr>
              <a:t>Generalization of an Actor</a:t>
            </a:r>
            <a:br>
              <a:rPr lang="en-IN" b="1" i="0" dirty="0">
                <a:solidFill>
                  <a:srgbClr val="14282E"/>
                </a:solidFill>
                <a:effectLst/>
                <a:latin typeface="Inter"/>
              </a:rPr>
            </a:br>
            <a:endParaRPr lang="en-IN" dirty="0"/>
          </a:p>
        </p:txBody>
      </p:sp>
      <p:pic>
        <p:nvPicPr>
          <p:cNvPr id="5" name="Content Placeholder 4">
            <a:extLst>
              <a:ext uri="{FF2B5EF4-FFF2-40B4-BE49-F238E27FC236}">
                <a16:creationId xmlns:a16="http://schemas.microsoft.com/office/drawing/2014/main" id="{6D33E4AD-56E8-89A8-F1A7-2E7F5C46BD41}"/>
              </a:ext>
            </a:extLst>
          </p:cNvPr>
          <p:cNvPicPr>
            <a:picLocks noGrp="1" noChangeAspect="1"/>
          </p:cNvPicPr>
          <p:nvPr>
            <p:ph idx="1"/>
          </p:nvPr>
        </p:nvPicPr>
        <p:blipFill>
          <a:blip r:embed="rId2"/>
          <a:stretch>
            <a:fillRect/>
          </a:stretch>
        </p:blipFill>
        <p:spPr>
          <a:xfrm>
            <a:off x="1441623" y="1128713"/>
            <a:ext cx="8264506" cy="5048250"/>
          </a:xfrm>
        </p:spPr>
      </p:pic>
    </p:spTree>
    <p:extLst>
      <p:ext uri="{BB962C8B-B14F-4D97-AF65-F5344CB8AC3E}">
        <p14:creationId xmlns:p14="http://schemas.microsoft.com/office/powerpoint/2010/main" val="3055909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D3CA-65E5-1200-086A-030E20D7174A}"/>
              </a:ext>
            </a:extLst>
          </p:cNvPr>
          <p:cNvSpPr>
            <a:spLocks noGrp="1"/>
          </p:cNvSpPr>
          <p:nvPr>
            <p:ph type="title"/>
          </p:nvPr>
        </p:nvSpPr>
        <p:spPr/>
        <p:txBody>
          <a:bodyPr/>
          <a:lstStyle/>
          <a:p>
            <a:pPr algn="ctr"/>
            <a:r>
              <a:rPr lang="en-US" sz="3600" b="1" i="0" dirty="0">
                <a:solidFill>
                  <a:srgbClr val="14282E"/>
                </a:solidFill>
                <a:effectLst/>
                <a:latin typeface="Inter"/>
              </a:rPr>
              <a:t>Extend Relationship Between Two Use Cases</a:t>
            </a:r>
            <a:br>
              <a:rPr lang="en-US" b="1" i="0" dirty="0">
                <a:solidFill>
                  <a:srgbClr val="14282E"/>
                </a:solidFill>
                <a:effectLst/>
                <a:latin typeface="Inter"/>
              </a:rPr>
            </a:br>
            <a:endParaRPr lang="en-IN" dirty="0"/>
          </a:p>
        </p:txBody>
      </p:sp>
      <p:sp>
        <p:nvSpPr>
          <p:cNvPr id="3" name="Content Placeholder 2">
            <a:extLst>
              <a:ext uri="{FF2B5EF4-FFF2-40B4-BE49-F238E27FC236}">
                <a16:creationId xmlns:a16="http://schemas.microsoft.com/office/drawing/2014/main" id="{3E66AB37-F863-2330-B1F4-6BDEE8F434D9}"/>
              </a:ext>
            </a:extLst>
          </p:cNvPr>
          <p:cNvSpPr>
            <a:spLocks noGrp="1"/>
          </p:cNvSpPr>
          <p:nvPr>
            <p:ph idx="1"/>
          </p:nvPr>
        </p:nvSpPr>
        <p:spPr>
          <a:xfrm>
            <a:off x="838200" y="1120346"/>
            <a:ext cx="10515600" cy="5056617"/>
          </a:xfrm>
        </p:spPr>
        <p:txBody>
          <a:bodyPr>
            <a:normAutofit lnSpcReduction="10000"/>
          </a:bodyPr>
          <a:lstStyle/>
          <a:p>
            <a:r>
              <a:rPr lang="en-US" dirty="0"/>
              <a:t>As the name implies it extends the base use case and adds more functionality to the system. Here are a few things to consider when using the &lt;&lt;extend&gt;&gt; relationship.</a:t>
            </a:r>
          </a:p>
          <a:p>
            <a:endParaRPr lang="en-US" dirty="0"/>
          </a:p>
          <a:p>
            <a:r>
              <a:rPr lang="en-US" dirty="0"/>
              <a:t>The extending use case is dependent on the extended (base) use case. In the below diagram the “Calculate Bonus” use case doesn’t make much sense without the “Deposit Funds” use case.</a:t>
            </a:r>
          </a:p>
          <a:p>
            <a:r>
              <a:rPr lang="en-US" dirty="0"/>
              <a:t>The extending use case is usually optional and can be triggered conditionally. In the diagram, you can see that the extending use case is triggered only for deposits over 10,000 or when the age is over 55.</a:t>
            </a:r>
          </a:p>
          <a:p>
            <a:r>
              <a:rPr lang="en-US" dirty="0"/>
              <a:t>The extended (base) use case must be meaningful on its own. This means it should be independent and must not rely on the behavior of the extending use case.</a:t>
            </a:r>
            <a:endParaRPr lang="en-IN" dirty="0"/>
          </a:p>
        </p:txBody>
      </p:sp>
    </p:spTree>
    <p:extLst>
      <p:ext uri="{BB962C8B-B14F-4D97-AF65-F5344CB8AC3E}">
        <p14:creationId xmlns:p14="http://schemas.microsoft.com/office/powerpoint/2010/main" val="1046642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4A18-6D3A-DB36-24CC-A030025C91A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19A20CF-ADC4-2DDF-2F37-DE2F9755B7EC}"/>
              </a:ext>
            </a:extLst>
          </p:cNvPr>
          <p:cNvPicPr>
            <a:picLocks noGrp="1" noChangeAspect="1"/>
          </p:cNvPicPr>
          <p:nvPr>
            <p:ph idx="1"/>
          </p:nvPr>
        </p:nvPicPr>
        <p:blipFill>
          <a:blip r:embed="rId2"/>
          <a:stretch>
            <a:fillRect/>
          </a:stretch>
        </p:blipFill>
        <p:spPr>
          <a:xfrm>
            <a:off x="2459650" y="1825625"/>
            <a:ext cx="7272700" cy="4351338"/>
          </a:xfrm>
        </p:spPr>
      </p:pic>
    </p:spTree>
    <p:extLst>
      <p:ext uri="{BB962C8B-B14F-4D97-AF65-F5344CB8AC3E}">
        <p14:creationId xmlns:p14="http://schemas.microsoft.com/office/powerpoint/2010/main" val="1892360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62F7-C4DC-A691-8510-FDBBE79DF4A0}"/>
              </a:ext>
            </a:extLst>
          </p:cNvPr>
          <p:cNvSpPr>
            <a:spLocks noGrp="1"/>
          </p:cNvSpPr>
          <p:nvPr>
            <p:ph type="title"/>
          </p:nvPr>
        </p:nvSpPr>
        <p:spPr/>
        <p:txBody>
          <a:bodyPr>
            <a:normAutofit/>
          </a:bodyPr>
          <a:lstStyle/>
          <a:p>
            <a:pPr algn="ctr"/>
            <a:r>
              <a:rPr lang="en-US" sz="4000" b="1" i="0" dirty="0">
                <a:solidFill>
                  <a:srgbClr val="14282E"/>
                </a:solidFill>
                <a:effectLst/>
                <a:latin typeface="Inter"/>
              </a:rPr>
              <a:t>Include Relationship Between Two Use Cases</a:t>
            </a:r>
            <a:br>
              <a:rPr lang="en-US" b="1" i="0" dirty="0">
                <a:solidFill>
                  <a:srgbClr val="14282E"/>
                </a:solidFill>
                <a:effectLst/>
                <a:latin typeface="Inter"/>
              </a:rPr>
            </a:br>
            <a:endParaRPr lang="en-IN" dirty="0"/>
          </a:p>
        </p:txBody>
      </p:sp>
      <p:sp>
        <p:nvSpPr>
          <p:cNvPr id="3" name="Content Placeholder 2">
            <a:extLst>
              <a:ext uri="{FF2B5EF4-FFF2-40B4-BE49-F238E27FC236}">
                <a16:creationId xmlns:a16="http://schemas.microsoft.com/office/drawing/2014/main" id="{CFFC3624-4303-D0A8-6B8A-ED1684E0573D}"/>
              </a:ext>
            </a:extLst>
          </p:cNvPr>
          <p:cNvSpPr>
            <a:spLocks noGrp="1"/>
          </p:cNvSpPr>
          <p:nvPr>
            <p:ph idx="1"/>
          </p:nvPr>
        </p:nvSpPr>
        <p:spPr>
          <a:xfrm>
            <a:off x="838200" y="1186249"/>
            <a:ext cx="10515600" cy="4990714"/>
          </a:xfrm>
        </p:spPr>
        <p:txBody>
          <a:bodyPr/>
          <a:lstStyle/>
          <a:p>
            <a:r>
              <a:rPr lang="en-US" dirty="0"/>
              <a:t>Include relationship show that the behavior of the included use case is part of the including (base) use case. The main reason for this is to reuse common actions across multiple use cases. In some situations, this is done to simplify complex behaviors. Few things to consider when using the &lt;&lt;include&gt;&gt; relationship.</a:t>
            </a:r>
          </a:p>
          <a:p>
            <a:endParaRPr lang="en-US" dirty="0"/>
          </a:p>
          <a:p>
            <a:r>
              <a:rPr lang="en-US" dirty="0"/>
              <a:t>The base use case is incomplete without the included use case.</a:t>
            </a:r>
          </a:p>
          <a:p>
            <a:r>
              <a:rPr lang="en-US" dirty="0"/>
              <a:t>The included use case is mandatory and not optional.</a:t>
            </a:r>
            <a:endParaRPr lang="en-IN" dirty="0"/>
          </a:p>
        </p:txBody>
      </p:sp>
    </p:spTree>
    <p:extLst>
      <p:ext uri="{BB962C8B-B14F-4D97-AF65-F5344CB8AC3E}">
        <p14:creationId xmlns:p14="http://schemas.microsoft.com/office/powerpoint/2010/main" val="2491445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44FE4-0091-3FA0-CE35-D9332F6F7B2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DA74921-91B4-89BC-907C-33744AB03000}"/>
              </a:ext>
            </a:extLst>
          </p:cNvPr>
          <p:cNvPicPr>
            <a:picLocks noGrp="1" noChangeAspect="1"/>
          </p:cNvPicPr>
          <p:nvPr>
            <p:ph idx="1"/>
          </p:nvPr>
        </p:nvPicPr>
        <p:blipFill>
          <a:blip r:embed="rId2"/>
          <a:stretch>
            <a:fillRect/>
          </a:stretch>
        </p:blipFill>
        <p:spPr>
          <a:xfrm>
            <a:off x="1771135" y="1825625"/>
            <a:ext cx="7265126" cy="4351338"/>
          </a:xfrm>
        </p:spPr>
      </p:pic>
    </p:spTree>
    <p:extLst>
      <p:ext uri="{BB962C8B-B14F-4D97-AF65-F5344CB8AC3E}">
        <p14:creationId xmlns:p14="http://schemas.microsoft.com/office/powerpoint/2010/main" val="1184266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00A7-5AF9-90C8-6398-0C47CF2A0F8E}"/>
              </a:ext>
            </a:extLst>
          </p:cNvPr>
          <p:cNvSpPr>
            <a:spLocks noGrp="1"/>
          </p:cNvSpPr>
          <p:nvPr>
            <p:ph type="title"/>
          </p:nvPr>
        </p:nvSpPr>
        <p:spPr/>
        <p:txBody>
          <a:bodyPr/>
          <a:lstStyle/>
          <a:p>
            <a:pPr algn="ctr"/>
            <a:r>
              <a:rPr lang="en-US" sz="3600" b="1" i="0" dirty="0">
                <a:solidFill>
                  <a:srgbClr val="14282E"/>
                </a:solidFill>
                <a:effectLst/>
                <a:latin typeface="Inter"/>
              </a:rPr>
              <a:t>Generalization of a Use Case</a:t>
            </a:r>
            <a:br>
              <a:rPr lang="en-US" b="1" i="0" dirty="0">
                <a:solidFill>
                  <a:srgbClr val="14282E"/>
                </a:solidFill>
                <a:effectLst/>
                <a:latin typeface="Inter"/>
              </a:rPr>
            </a:br>
            <a:endParaRPr lang="en-IN" dirty="0"/>
          </a:p>
        </p:txBody>
      </p:sp>
      <p:sp>
        <p:nvSpPr>
          <p:cNvPr id="3" name="Content Placeholder 2">
            <a:extLst>
              <a:ext uri="{FF2B5EF4-FFF2-40B4-BE49-F238E27FC236}">
                <a16:creationId xmlns:a16="http://schemas.microsoft.com/office/drawing/2014/main" id="{76CE916F-5CB8-29EF-7670-8C0CE24F3BC0}"/>
              </a:ext>
            </a:extLst>
          </p:cNvPr>
          <p:cNvSpPr>
            <a:spLocks noGrp="1"/>
          </p:cNvSpPr>
          <p:nvPr>
            <p:ph idx="1"/>
          </p:nvPr>
        </p:nvSpPr>
        <p:spPr/>
        <p:txBody>
          <a:bodyPr/>
          <a:lstStyle/>
          <a:p>
            <a:pPr algn="l">
              <a:spcAft>
                <a:spcPts val="1500"/>
              </a:spcAft>
            </a:pPr>
            <a:r>
              <a:rPr lang="en-US" b="0" i="0" dirty="0">
                <a:solidFill>
                  <a:srgbClr val="404243"/>
                </a:solidFill>
                <a:effectLst/>
                <a:latin typeface="Inter"/>
              </a:rPr>
              <a:t>This is similar to the generalization of an actor. The behavior of the ancestor is inherited by the descendant. This is used when there is common behavior between two use cases and also specialized behavior specific to each use case.</a:t>
            </a:r>
          </a:p>
          <a:p>
            <a:pPr algn="l">
              <a:spcAft>
                <a:spcPts val="1500"/>
              </a:spcAft>
            </a:pPr>
            <a:r>
              <a:rPr lang="en-US" b="0" i="0" dirty="0">
                <a:solidFill>
                  <a:srgbClr val="404243"/>
                </a:solidFill>
                <a:effectLst/>
                <a:latin typeface="Inter"/>
              </a:rPr>
              <a:t>For example, in the previous banking example, there might be a use case called “Pay Bills”. This can be generalized to “Pay by Credit Card”, “Pay by Bank Balance” etc.</a:t>
            </a:r>
          </a:p>
          <a:p>
            <a:endParaRPr lang="en-IN" dirty="0"/>
          </a:p>
        </p:txBody>
      </p:sp>
    </p:spTree>
    <p:extLst>
      <p:ext uri="{BB962C8B-B14F-4D97-AF65-F5344CB8AC3E}">
        <p14:creationId xmlns:p14="http://schemas.microsoft.com/office/powerpoint/2010/main" val="911310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57AE8-EE77-3E0D-7736-E8BBEED1E14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E36D526-5402-16F7-F6D5-9C5653A9F4E4}"/>
              </a:ext>
            </a:extLst>
          </p:cNvPr>
          <p:cNvPicPr>
            <a:picLocks noGrp="1" noChangeAspect="1"/>
          </p:cNvPicPr>
          <p:nvPr>
            <p:ph idx="1"/>
          </p:nvPr>
        </p:nvPicPr>
        <p:blipFill>
          <a:blip r:embed="rId2"/>
          <a:stretch>
            <a:fillRect/>
          </a:stretch>
        </p:blipFill>
        <p:spPr>
          <a:xfrm>
            <a:off x="1267597" y="1979548"/>
            <a:ext cx="4648200" cy="1819275"/>
          </a:xfrm>
        </p:spPr>
      </p:pic>
      <p:pic>
        <p:nvPicPr>
          <p:cNvPr id="7" name="Picture 6">
            <a:extLst>
              <a:ext uri="{FF2B5EF4-FFF2-40B4-BE49-F238E27FC236}">
                <a16:creationId xmlns:a16="http://schemas.microsoft.com/office/drawing/2014/main" id="{B3EBB1FE-D28A-E152-F69D-B29F6665287C}"/>
              </a:ext>
            </a:extLst>
          </p:cNvPr>
          <p:cNvPicPr>
            <a:picLocks noChangeAspect="1"/>
          </p:cNvPicPr>
          <p:nvPr/>
        </p:nvPicPr>
        <p:blipFill>
          <a:blip r:embed="rId3"/>
          <a:stretch>
            <a:fillRect/>
          </a:stretch>
        </p:blipFill>
        <p:spPr>
          <a:xfrm>
            <a:off x="2253434" y="4220733"/>
            <a:ext cx="2676525" cy="1266825"/>
          </a:xfrm>
          <a:prstGeom prst="rect">
            <a:avLst/>
          </a:prstGeom>
        </p:spPr>
      </p:pic>
    </p:spTree>
    <p:extLst>
      <p:ext uri="{BB962C8B-B14F-4D97-AF65-F5344CB8AC3E}">
        <p14:creationId xmlns:p14="http://schemas.microsoft.com/office/powerpoint/2010/main" val="389624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F0FFB6-0AD7-63CD-57A2-E9E243CE9ABB}"/>
              </a:ext>
            </a:extLst>
          </p:cNvPr>
          <p:cNvSpPr>
            <a:spLocks noGrp="1"/>
          </p:cNvSpPr>
          <p:nvPr>
            <p:ph idx="1"/>
          </p:nvPr>
        </p:nvSpPr>
        <p:spPr>
          <a:xfrm>
            <a:off x="838200" y="395416"/>
            <a:ext cx="10515600" cy="5781547"/>
          </a:xfrm>
        </p:spPr>
        <p:txBody>
          <a:bodyPr>
            <a:normAutofit fontScale="85000" lnSpcReduction="20000"/>
          </a:bodyPr>
          <a:lstStyle/>
          <a:p>
            <a:r>
              <a:rPr lang="en-US" dirty="0"/>
              <a:t>In UML (Unified Modeling Language), extend and include are relationships used to describe associations between use cases, particularly in a use case diagram.</a:t>
            </a:r>
          </a:p>
          <a:p>
            <a:endParaRPr lang="en-US" dirty="0"/>
          </a:p>
          <a:p>
            <a:r>
              <a:rPr lang="en-US" dirty="0">
                <a:highlight>
                  <a:srgbClr val="FFFF00"/>
                </a:highlight>
              </a:rPr>
              <a:t>Include Relationship</a:t>
            </a:r>
          </a:p>
          <a:p>
            <a:r>
              <a:rPr lang="en-US" dirty="0"/>
              <a:t>The include relationship represents a mandatory dependency, where a base use case incorporates the behavior of another use case.</a:t>
            </a:r>
          </a:p>
          <a:p>
            <a:r>
              <a:rPr lang="en-US" dirty="0"/>
              <a:t>This relationship is usually created when you have common behavior that multiple use cases need to perform, so you put that shared behavior in an included use case.</a:t>
            </a:r>
          </a:p>
          <a:p>
            <a:r>
              <a:rPr lang="en-US" dirty="0"/>
              <a:t>The included use case is always executed as part of the base use case.</a:t>
            </a:r>
          </a:p>
          <a:p>
            <a:r>
              <a:rPr lang="en-US" dirty="0"/>
              <a:t>Example:</a:t>
            </a:r>
          </a:p>
          <a:p>
            <a:r>
              <a:rPr lang="en-US" dirty="0"/>
              <a:t>In an online shopping system:</a:t>
            </a:r>
          </a:p>
          <a:p>
            <a:r>
              <a:rPr lang="en-US" dirty="0"/>
              <a:t>Make Payment could include the Validate Payment Method use case, as payment validation is essential whenever a payment is made.</a:t>
            </a:r>
          </a:p>
          <a:p>
            <a:r>
              <a:rPr lang="en-US" dirty="0"/>
              <a:t>Notation:</a:t>
            </a:r>
          </a:p>
          <a:p>
            <a:r>
              <a:rPr lang="en-US" dirty="0"/>
              <a:t>In UML, the include relationship is shown with a dashed arrow with the label &lt;&lt;include&gt;&gt; pointing from the base use case to the included use case.</a:t>
            </a:r>
            <a:endParaRPr lang="en-IN" dirty="0"/>
          </a:p>
        </p:txBody>
      </p:sp>
    </p:spTree>
    <p:extLst>
      <p:ext uri="{BB962C8B-B14F-4D97-AF65-F5344CB8AC3E}">
        <p14:creationId xmlns:p14="http://schemas.microsoft.com/office/powerpoint/2010/main" val="2150888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CE82E-41AF-1513-4ADF-2B8F0A21DF92}"/>
              </a:ext>
            </a:extLst>
          </p:cNvPr>
          <p:cNvSpPr>
            <a:spLocks noGrp="1"/>
          </p:cNvSpPr>
          <p:nvPr>
            <p:ph idx="1"/>
          </p:nvPr>
        </p:nvSpPr>
        <p:spPr>
          <a:xfrm>
            <a:off x="838200" y="411892"/>
            <a:ext cx="10515600" cy="5765071"/>
          </a:xfrm>
        </p:spPr>
        <p:txBody>
          <a:bodyPr>
            <a:normAutofit fontScale="85000" lnSpcReduction="10000"/>
          </a:bodyPr>
          <a:lstStyle/>
          <a:p>
            <a:r>
              <a:rPr lang="en-US" dirty="0">
                <a:highlight>
                  <a:srgbClr val="FFFF00"/>
                </a:highlight>
              </a:rPr>
              <a:t>Extend Relationship</a:t>
            </a:r>
          </a:p>
          <a:p>
            <a:r>
              <a:rPr lang="en-US" dirty="0"/>
              <a:t>The extend relationship represents an optional behavior that extends the base use case under certain conditions.</a:t>
            </a:r>
          </a:p>
          <a:p>
            <a:r>
              <a:rPr lang="en-US" dirty="0"/>
              <a:t>It defines a situation where a use case is enhanced or modified by another use case, but this additional behavior only happens under specific circumstances.</a:t>
            </a:r>
          </a:p>
          <a:p>
            <a:r>
              <a:rPr lang="en-US" dirty="0"/>
              <a:t>The extending use case is not always executed; it only occurs if certain conditions are met.</a:t>
            </a:r>
          </a:p>
          <a:p>
            <a:r>
              <a:rPr lang="en-US" dirty="0"/>
              <a:t>Example:</a:t>
            </a:r>
          </a:p>
          <a:p>
            <a:r>
              <a:rPr lang="en-US" dirty="0"/>
              <a:t>In an ATM system:</a:t>
            </a:r>
          </a:p>
          <a:p>
            <a:endParaRPr lang="en-US" dirty="0"/>
          </a:p>
          <a:p>
            <a:r>
              <a:rPr lang="en-US" dirty="0"/>
              <a:t>Withdraw Cash could extend Authenticate User to account for scenarios where additional security checks are required.</a:t>
            </a:r>
          </a:p>
          <a:p>
            <a:r>
              <a:rPr lang="en-US" dirty="0"/>
              <a:t>Notation:</a:t>
            </a:r>
          </a:p>
          <a:p>
            <a:r>
              <a:rPr lang="en-US" dirty="0"/>
              <a:t>In UML, the extend relationship is shown with a dashed arrow with the label &lt;&lt;extend&gt;&gt; pointing from the extending use case to the base use case.</a:t>
            </a:r>
            <a:endParaRPr lang="en-IN" dirty="0"/>
          </a:p>
        </p:txBody>
      </p:sp>
    </p:spTree>
    <p:extLst>
      <p:ext uri="{BB962C8B-B14F-4D97-AF65-F5344CB8AC3E}">
        <p14:creationId xmlns:p14="http://schemas.microsoft.com/office/powerpoint/2010/main" val="3308599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A875E-D73F-28BE-AB1C-3DE8CAAC808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9448754-3193-89DE-90B5-2FDAE7E0A6A4}"/>
              </a:ext>
            </a:extLst>
          </p:cNvPr>
          <p:cNvPicPr>
            <a:picLocks noGrp="1" noChangeAspect="1"/>
          </p:cNvPicPr>
          <p:nvPr>
            <p:ph idx="1"/>
          </p:nvPr>
        </p:nvPicPr>
        <p:blipFill>
          <a:blip r:embed="rId2"/>
          <a:stretch>
            <a:fillRect/>
          </a:stretch>
        </p:blipFill>
        <p:spPr>
          <a:xfrm>
            <a:off x="1609725" y="2834481"/>
            <a:ext cx="8972550" cy="2333625"/>
          </a:xfrm>
        </p:spPr>
      </p:pic>
    </p:spTree>
    <p:extLst>
      <p:ext uri="{BB962C8B-B14F-4D97-AF65-F5344CB8AC3E}">
        <p14:creationId xmlns:p14="http://schemas.microsoft.com/office/powerpoint/2010/main" val="2085226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845E-1A89-9215-82AB-59A26ACE3C9C}"/>
              </a:ext>
            </a:extLst>
          </p:cNvPr>
          <p:cNvSpPr>
            <a:spLocks noGrp="1"/>
          </p:cNvSpPr>
          <p:nvPr>
            <p:ph type="title"/>
          </p:nvPr>
        </p:nvSpPr>
        <p:spPr/>
        <p:txBody>
          <a:bodyPr/>
          <a:lstStyle/>
          <a:p>
            <a:pPr algn="ctr"/>
            <a:r>
              <a:rPr lang="en-US" b="1" i="0" dirty="0">
                <a:solidFill>
                  <a:srgbClr val="273239"/>
                </a:solidFill>
                <a:effectLst/>
                <a:latin typeface="Nunito" pitchFamily="2" charset="0"/>
              </a:rPr>
              <a:t>Why do we need UML?</a:t>
            </a:r>
            <a:br>
              <a:rPr lang="en-US"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80C05304-2F9F-764F-829E-53E5C9126202}"/>
              </a:ext>
            </a:extLst>
          </p:cNvPr>
          <p:cNvSpPr>
            <a:spLocks noGrp="1"/>
          </p:cNvSpPr>
          <p:nvPr>
            <p:ph idx="1"/>
          </p:nvPr>
        </p:nvSpPr>
        <p:spPr/>
        <p:txBody>
          <a:bodyPr>
            <a:normAutofit fontScale="92500"/>
          </a:bodyPr>
          <a:lstStyle/>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Complex applications need collaboration and planning from multiple teams and hence require a clear and concise way to communicate amongst them.</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Businessmen do not understand code. So UML becomes essential to communicate with non-programmers about essential requirements, functionalities, and processes of the system.</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A lot of time is saved down the line when teams can visualize processes, user interactions, and the static structure of the system.</a:t>
            </a:r>
          </a:p>
          <a:p>
            <a:endParaRPr lang="en-IN" dirty="0"/>
          </a:p>
        </p:txBody>
      </p:sp>
    </p:spTree>
    <p:extLst>
      <p:ext uri="{BB962C8B-B14F-4D97-AF65-F5344CB8AC3E}">
        <p14:creationId xmlns:p14="http://schemas.microsoft.com/office/powerpoint/2010/main" val="983468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D0E4F-4BC7-72C3-9F3A-1C3C7EA26645}"/>
              </a:ext>
            </a:extLst>
          </p:cNvPr>
          <p:cNvSpPr>
            <a:spLocks noGrp="1"/>
          </p:cNvSpPr>
          <p:nvPr>
            <p:ph type="title"/>
          </p:nvPr>
        </p:nvSpPr>
        <p:spPr/>
        <p:txBody>
          <a:bodyPr>
            <a:normAutofit/>
          </a:bodyPr>
          <a:lstStyle/>
          <a:p>
            <a:pPr>
              <a:spcBef>
                <a:spcPts val="375"/>
              </a:spcBef>
              <a:spcAft>
                <a:spcPts val="75"/>
              </a:spcAft>
            </a:pPr>
            <a:r>
              <a:rPr lang="en-US" b="1" i="0" dirty="0">
                <a:solidFill>
                  <a:srgbClr val="000000"/>
                </a:solidFill>
                <a:effectLst/>
                <a:latin typeface="Tahoma" panose="020B0604030504040204" pitchFamily="34" charset="0"/>
              </a:rPr>
              <a:t>Bank ATM-</a:t>
            </a:r>
            <a:r>
              <a:rPr lang="en-US" b="1" i="1" dirty="0">
                <a:solidFill>
                  <a:srgbClr val="0B615E"/>
                </a:solidFill>
                <a:effectLst/>
                <a:latin typeface="Georgia" panose="02040502050405020303" pitchFamily="18" charset="0"/>
              </a:rPr>
              <a:t>UML Use Case Diagram </a:t>
            </a:r>
            <a:br>
              <a:rPr lang="en-US" b="1" i="1" dirty="0">
                <a:solidFill>
                  <a:srgbClr val="0B615E"/>
                </a:solidFill>
                <a:effectLst/>
                <a:latin typeface="Georgia" panose="02040502050405020303" pitchFamily="18" charset="0"/>
              </a:rPr>
            </a:br>
            <a:endParaRPr lang="en-IN" dirty="0"/>
          </a:p>
        </p:txBody>
      </p:sp>
      <p:pic>
        <p:nvPicPr>
          <p:cNvPr id="5" name="Content Placeholder 4">
            <a:extLst>
              <a:ext uri="{FF2B5EF4-FFF2-40B4-BE49-F238E27FC236}">
                <a16:creationId xmlns:a16="http://schemas.microsoft.com/office/drawing/2014/main" id="{86A3A8EA-E58F-626E-5340-3B5A3EF41BEE}"/>
              </a:ext>
            </a:extLst>
          </p:cNvPr>
          <p:cNvPicPr>
            <a:picLocks noGrp="1" noChangeAspect="1"/>
          </p:cNvPicPr>
          <p:nvPr>
            <p:ph idx="1"/>
          </p:nvPr>
        </p:nvPicPr>
        <p:blipFill>
          <a:blip r:embed="rId2"/>
          <a:stretch>
            <a:fillRect/>
          </a:stretch>
        </p:blipFill>
        <p:spPr>
          <a:xfrm>
            <a:off x="3367417" y="1825625"/>
            <a:ext cx="5457166" cy="4351338"/>
          </a:xfrm>
        </p:spPr>
      </p:pic>
    </p:spTree>
    <p:extLst>
      <p:ext uri="{BB962C8B-B14F-4D97-AF65-F5344CB8AC3E}">
        <p14:creationId xmlns:p14="http://schemas.microsoft.com/office/powerpoint/2010/main" val="2206353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E77242-D439-A30C-D650-63781A973CAB}"/>
              </a:ext>
            </a:extLst>
          </p:cNvPr>
          <p:cNvPicPr>
            <a:picLocks noGrp="1" noChangeAspect="1"/>
          </p:cNvPicPr>
          <p:nvPr>
            <p:ph idx="1"/>
          </p:nvPr>
        </p:nvPicPr>
        <p:blipFill>
          <a:blip r:embed="rId2"/>
          <a:stretch>
            <a:fillRect/>
          </a:stretch>
        </p:blipFill>
        <p:spPr>
          <a:xfrm>
            <a:off x="1268627" y="494270"/>
            <a:ext cx="9174368" cy="6178379"/>
          </a:xfrm>
          <a:prstGeom prst="rect">
            <a:avLst/>
          </a:prstGeom>
        </p:spPr>
      </p:pic>
    </p:spTree>
    <p:extLst>
      <p:ext uri="{BB962C8B-B14F-4D97-AF65-F5344CB8AC3E}">
        <p14:creationId xmlns:p14="http://schemas.microsoft.com/office/powerpoint/2010/main" val="3677760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94F2-7D81-306E-B665-40522F33FB7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4592AAE-75AC-771C-F3B4-F2347D280FE8}"/>
              </a:ext>
            </a:extLst>
          </p:cNvPr>
          <p:cNvPicPr>
            <a:picLocks noGrp="1" noChangeAspect="1"/>
          </p:cNvPicPr>
          <p:nvPr>
            <p:ph idx="1"/>
          </p:nvPr>
        </p:nvPicPr>
        <p:blipFill>
          <a:blip r:embed="rId2"/>
          <a:stretch>
            <a:fillRect/>
          </a:stretch>
        </p:blipFill>
        <p:spPr>
          <a:xfrm>
            <a:off x="983386" y="1825625"/>
            <a:ext cx="10225228" cy="4351338"/>
          </a:xfrm>
        </p:spPr>
      </p:pic>
    </p:spTree>
    <p:extLst>
      <p:ext uri="{BB962C8B-B14F-4D97-AF65-F5344CB8AC3E}">
        <p14:creationId xmlns:p14="http://schemas.microsoft.com/office/powerpoint/2010/main" val="3794226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46CA-4BC1-C645-2B9A-305E49A65801}"/>
              </a:ext>
            </a:extLst>
          </p:cNvPr>
          <p:cNvSpPr>
            <a:spLocks noGrp="1"/>
          </p:cNvSpPr>
          <p:nvPr>
            <p:ph type="title"/>
          </p:nvPr>
        </p:nvSpPr>
        <p:spPr>
          <a:xfrm>
            <a:off x="838200" y="365125"/>
            <a:ext cx="10515600" cy="1460500"/>
          </a:xfrm>
        </p:spPr>
        <p:txBody>
          <a:bodyPr>
            <a:normAutofit fontScale="90000"/>
          </a:bodyPr>
          <a:lstStyle/>
          <a:p>
            <a:pPr algn="ctr">
              <a:spcAft>
                <a:spcPts val="2250"/>
              </a:spcAft>
            </a:pPr>
            <a:r>
              <a:rPr lang="en-US" sz="2700" b="0" i="0" dirty="0">
                <a:solidFill>
                  <a:srgbClr val="595959"/>
                </a:solidFill>
                <a:effectLst/>
                <a:latin typeface="Open Sans" panose="020B0606030504020204" pitchFamily="34" charset="0"/>
              </a:rPr>
              <a:t>use case diagram example of Passenger Service.</a:t>
            </a:r>
            <a:br>
              <a:rPr lang="en-US" b="0" i="0" dirty="0">
                <a:solidFill>
                  <a:srgbClr val="595959"/>
                </a:solidFill>
                <a:effectLst/>
                <a:latin typeface="Open Sans" panose="020B0606030504020204" pitchFamily="34" charset="0"/>
              </a:rPr>
            </a:br>
            <a:br>
              <a:rPr lang="en-US" dirty="0"/>
            </a:br>
            <a:endParaRPr lang="en-IN" dirty="0"/>
          </a:p>
        </p:txBody>
      </p:sp>
      <p:pic>
        <p:nvPicPr>
          <p:cNvPr id="5" name="Content Placeholder 4">
            <a:extLst>
              <a:ext uri="{FF2B5EF4-FFF2-40B4-BE49-F238E27FC236}">
                <a16:creationId xmlns:a16="http://schemas.microsoft.com/office/drawing/2014/main" id="{0B5822F0-37A6-6EB8-8F9F-8A9C78AF8DA4}"/>
              </a:ext>
            </a:extLst>
          </p:cNvPr>
          <p:cNvPicPr>
            <a:picLocks noGrp="1" noChangeAspect="1"/>
          </p:cNvPicPr>
          <p:nvPr>
            <p:ph idx="1"/>
          </p:nvPr>
        </p:nvPicPr>
        <p:blipFill>
          <a:blip r:embed="rId2"/>
          <a:stretch>
            <a:fillRect/>
          </a:stretch>
        </p:blipFill>
        <p:spPr>
          <a:xfrm>
            <a:off x="2199168" y="1825625"/>
            <a:ext cx="7793663" cy="4351338"/>
          </a:xfrm>
        </p:spPr>
      </p:pic>
    </p:spTree>
    <p:extLst>
      <p:ext uri="{BB962C8B-B14F-4D97-AF65-F5344CB8AC3E}">
        <p14:creationId xmlns:p14="http://schemas.microsoft.com/office/powerpoint/2010/main" val="1626330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7377DE-49FF-39D2-570F-BEDC54BCD9B4}"/>
              </a:ext>
            </a:extLst>
          </p:cNvPr>
          <p:cNvPicPr>
            <a:picLocks noGrp="1" noChangeAspect="1"/>
          </p:cNvPicPr>
          <p:nvPr>
            <p:ph idx="1"/>
          </p:nvPr>
        </p:nvPicPr>
        <p:blipFill>
          <a:blip r:embed="rId2"/>
          <a:stretch>
            <a:fillRect/>
          </a:stretch>
        </p:blipFill>
        <p:spPr>
          <a:xfrm>
            <a:off x="1013254" y="362465"/>
            <a:ext cx="9111049" cy="5814498"/>
          </a:xfrm>
        </p:spPr>
      </p:pic>
    </p:spTree>
    <p:extLst>
      <p:ext uri="{BB962C8B-B14F-4D97-AF65-F5344CB8AC3E}">
        <p14:creationId xmlns:p14="http://schemas.microsoft.com/office/powerpoint/2010/main" val="772501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D82B52-7AB4-5201-333A-5CFAA3EA112C}"/>
              </a:ext>
            </a:extLst>
          </p:cNvPr>
          <p:cNvPicPr>
            <a:picLocks noGrp="1" noChangeAspect="1"/>
          </p:cNvPicPr>
          <p:nvPr>
            <p:ph idx="1"/>
          </p:nvPr>
        </p:nvPicPr>
        <p:blipFill>
          <a:blip r:embed="rId2"/>
          <a:stretch>
            <a:fillRect/>
          </a:stretch>
        </p:blipFill>
        <p:spPr>
          <a:xfrm>
            <a:off x="2117124" y="889686"/>
            <a:ext cx="6691747" cy="5287277"/>
          </a:xfrm>
          <a:prstGeom prst="rect">
            <a:avLst/>
          </a:prstGeom>
        </p:spPr>
      </p:pic>
    </p:spTree>
    <p:extLst>
      <p:ext uri="{BB962C8B-B14F-4D97-AF65-F5344CB8AC3E}">
        <p14:creationId xmlns:p14="http://schemas.microsoft.com/office/powerpoint/2010/main" val="4228169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92769-3BEC-B419-63C8-20535F7FC1E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AE2C729-EDE2-EECF-4989-8C1B0339FCC0}"/>
              </a:ext>
            </a:extLst>
          </p:cNvPr>
          <p:cNvPicPr>
            <a:picLocks noGrp="1" noChangeAspect="1"/>
          </p:cNvPicPr>
          <p:nvPr>
            <p:ph idx="1"/>
          </p:nvPr>
        </p:nvPicPr>
        <p:blipFill>
          <a:blip r:embed="rId2"/>
          <a:stretch>
            <a:fillRect/>
          </a:stretch>
        </p:blipFill>
        <p:spPr>
          <a:xfrm>
            <a:off x="2909887" y="2186781"/>
            <a:ext cx="6372225" cy="3629025"/>
          </a:xfrm>
        </p:spPr>
      </p:pic>
    </p:spTree>
    <p:extLst>
      <p:ext uri="{BB962C8B-B14F-4D97-AF65-F5344CB8AC3E}">
        <p14:creationId xmlns:p14="http://schemas.microsoft.com/office/powerpoint/2010/main" val="865891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174E-C0DB-8446-6E1C-3D0D4CFAA9FD}"/>
              </a:ext>
            </a:extLst>
          </p:cNvPr>
          <p:cNvSpPr>
            <a:spLocks noGrp="1"/>
          </p:cNvSpPr>
          <p:nvPr>
            <p:ph type="title"/>
          </p:nvPr>
        </p:nvSpPr>
        <p:spPr/>
        <p:txBody>
          <a:bodyPr/>
          <a:lstStyle/>
          <a:p>
            <a:r>
              <a:rPr lang="en-US" dirty="0"/>
              <a:t>use case diagram for ATM system</a:t>
            </a:r>
            <a:endParaRPr lang="en-IN" dirty="0"/>
          </a:p>
        </p:txBody>
      </p:sp>
      <p:pic>
        <p:nvPicPr>
          <p:cNvPr id="5" name="Content Placeholder 4">
            <a:extLst>
              <a:ext uri="{FF2B5EF4-FFF2-40B4-BE49-F238E27FC236}">
                <a16:creationId xmlns:a16="http://schemas.microsoft.com/office/drawing/2014/main" id="{CBFE9D00-9D0B-92F5-046C-59D11F5A212D}"/>
              </a:ext>
            </a:extLst>
          </p:cNvPr>
          <p:cNvPicPr>
            <a:picLocks noGrp="1" noChangeAspect="1"/>
          </p:cNvPicPr>
          <p:nvPr>
            <p:ph idx="1"/>
          </p:nvPr>
        </p:nvPicPr>
        <p:blipFill>
          <a:blip r:embed="rId2"/>
          <a:stretch>
            <a:fillRect/>
          </a:stretch>
        </p:blipFill>
        <p:spPr>
          <a:xfrm>
            <a:off x="3780748" y="1825625"/>
            <a:ext cx="4630503" cy="4351338"/>
          </a:xfrm>
        </p:spPr>
      </p:pic>
    </p:spTree>
    <p:extLst>
      <p:ext uri="{BB962C8B-B14F-4D97-AF65-F5344CB8AC3E}">
        <p14:creationId xmlns:p14="http://schemas.microsoft.com/office/powerpoint/2010/main" val="1501499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0634D-92AB-A9F8-545B-9B838E82F87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5C9694-33E0-494A-81A3-B288E9691BB5}"/>
              </a:ext>
            </a:extLst>
          </p:cNvPr>
          <p:cNvPicPr>
            <a:picLocks noGrp="1" noChangeAspect="1"/>
          </p:cNvPicPr>
          <p:nvPr>
            <p:ph idx="1"/>
          </p:nvPr>
        </p:nvPicPr>
        <p:blipFill>
          <a:blip r:embed="rId2"/>
          <a:stretch>
            <a:fillRect/>
          </a:stretch>
        </p:blipFill>
        <p:spPr>
          <a:xfrm>
            <a:off x="3348037" y="1896269"/>
            <a:ext cx="5495925" cy="4210050"/>
          </a:xfrm>
        </p:spPr>
      </p:pic>
    </p:spTree>
    <p:extLst>
      <p:ext uri="{BB962C8B-B14F-4D97-AF65-F5344CB8AC3E}">
        <p14:creationId xmlns:p14="http://schemas.microsoft.com/office/powerpoint/2010/main" val="663299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64D16-4AD3-33E2-85BD-6CEB60596D20}"/>
              </a:ext>
            </a:extLst>
          </p:cNvPr>
          <p:cNvSpPr>
            <a:spLocks noGrp="1"/>
          </p:cNvSpPr>
          <p:nvPr>
            <p:ph type="title"/>
          </p:nvPr>
        </p:nvSpPr>
        <p:spPr/>
        <p:txBody>
          <a:bodyPr>
            <a:normAutofit fontScale="90000"/>
          </a:bodyPr>
          <a:lstStyle/>
          <a:p>
            <a:r>
              <a:rPr lang="en-US" dirty="0"/>
              <a:t>Library Management System - UML Class Diagram</a:t>
            </a:r>
            <a:br>
              <a:rPr lang="en-IN" dirty="0"/>
            </a:br>
            <a:endParaRPr lang="en-IN" dirty="0"/>
          </a:p>
        </p:txBody>
      </p:sp>
      <p:sp>
        <p:nvSpPr>
          <p:cNvPr id="3" name="Content Placeholder 2">
            <a:extLst>
              <a:ext uri="{FF2B5EF4-FFF2-40B4-BE49-F238E27FC236}">
                <a16:creationId xmlns:a16="http://schemas.microsoft.com/office/drawing/2014/main" id="{FECF38C8-70AB-98EA-A8B9-F0913101C438}"/>
              </a:ext>
            </a:extLst>
          </p:cNvPr>
          <p:cNvSpPr>
            <a:spLocks noGrp="1"/>
          </p:cNvSpPr>
          <p:nvPr>
            <p:ph idx="1"/>
          </p:nvPr>
        </p:nvSpPr>
        <p:spPr/>
        <p:txBody>
          <a:bodyPr/>
          <a:lstStyle/>
          <a:p>
            <a:r>
              <a:rPr lang="en-US" dirty="0"/>
              <a:t>Components of a Use Case Diagram</a:t>
            </a:r>
          </a:p>
          <a:p>
            <a:r>
              <a:rPr lang="en-IN" dirty="0"/>
              <a:t>Actors</a:t>
            </a:r>
            <a:endParaRPr lang="en-US" dirty="0"/>
          </a:p>
          <a:p>
            <a:r>
              <a:rPr lang="en-IN" dirty="0"/>
              <a:t>Use Cases</a:t>
            </a:r>
            <a:endParaRPr lang="en-US" dirty="0"/>
          </a:p>
          <a:p>
            <a:r>
              <a:rPr lang="en-IN" dirty="0"/>
              <a:t>Relationships</a:t>
            </a:r>
            <a:endParaRPr lang="en-US" dirty="0"/>
          </a:p>
          <a:p>
            <a:endParaRPr lang="en-IN" dirty="0"/>
          </a:p>
        </p:txBody>
      </p:sp>
    </p:spTree>
    <p:extLst>
      <p:ext uri="{BB962C8B-B14F-4D97-AF65-F5344CB8AC3E}">
        <p14:creationId xmlns:p14="http://schemas.microsoft.com/office/powerpoint/2010/main" val="1141987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9A5AC-8EDF-4F9E-7260-B31321AE2B8B}"/>
              </a:ext>
            </a:extLst>
          </p:cNvPr>
          <p:cNvSpPr>
            <a:spLocks noGrp="1"/>
          </p:cNvSpPr>
          <p:nvPr>
            <p:ph type="title"/>
          </p:nvPr>
        </p:nvSpPr>
        <p:spPr/>
        <p:txBody>
          <a:bodyPr>
            <a:normAutofit fontScale="90000"/>
          </a:bodyPr>
          <a:lstStyle/>
          <a:p>
            <a:r>
              <a:rPr lang="en-US" sz="3600" b="1" i="0" dirty="0">
                <a:solidFill>
                  <a:srgbClr val="273239"/>
                </a:solidFill>
                <a:effectLst/>
                <a:latin typeface="Nunito" pitchFamily="2" charset="0"/>
              </a:rPr>
              <a:t>Object-Oriented Concepts Used in UML Diagrams</a:t>
            </a:r>
            <a:br>
              <a:rPr lang="en-US"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0DD3CE85-830D-4B34-5BC6-F60DFBE3B8E9}"/>
              </a:ext>
            </a:extLst>
          </p:cNvPr>
          <p:cNvSpPr>
            <a:spLocks noGrp="1"/>
          </p:cNvSpPr>
          <p:nvPr>
            <p:ph idx="1"/>
          </p:nvPr>
        </p:nvSpPr>
        <p:spPr/>
        <p:txBody>
          <a:bodyPr>
            <a:normAutofit fontScale="55000" lnSpcReduction="20000"/>
          </a:bodyPr>
          <a:lstStyle/>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Class</a:t>
            </a:r>
            <a:r>
              <a:rPr lang="en-US" b="0" i="0" dirty="0">
                <a:solidFill>
                  <a:srgbClr val="273239"/>
                </a:solidFill>
                <a:effectLst/>
                <a:latin typeface="Nunito" pitchFamily="2" charset="0"/>
              </a:rPr>
              <a:t>: An object’s structure and behavior are defined by its class, which serves as a blueprint.</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Objects</a:t>
            </a:r>
            <a:r>
              <a:rPr lang="en-US" b="0" i="0" dirty="0">
                <a:solidFill>
                  <a:srgbClr val="273239"/>
                </a:solidFill>
                <a:effectLst/>
                <a:latin typeface="Nunito" pitchFamily="2" charset="0"/>
              </a:rPr>
              <a:t>: We may divide complex systems into smaller, more manageable components by using objects. Because of its modularity, we can concentrate on easily understood components and develop the system gradually.</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Inheritance</a:t>
            </a:r>
            <a:r>
              <a:rPr lang="en-US" b="0" i="0" dirty="0">
                <a:solidFill>
                  <a:srgbClr val="273239"/>
                </a:solidFill>
                <a:effectLst/>
                <a:latin typeface="Nunito" pitchFamily="2" charset="0"/>
              </a:rPr>
              <a:t>: Child classes can inherit the characteristics and functions of their parent classes.</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Abstraction</a:t>
            </a:r>
            <a:r>
              <a:rPr lang="en-US" b="0" i="0" dirty="0">
                <a:solidFill>
                  <a:srgbClr val="273239"/>
                </a:solidFill>
                <a:effectLst/>
                <a:latin typeface="Nunito" pitchFamily="2" charset="0"/>
              </a:rPr>
              <a:t>: The main characteristics of a system or object are highlighted in UML abstraction, while extraneous details are ignored. Stakeholder communication and understanding are improved by this simplification.</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Encapsulation</a:t>
            </a:r>
            <a:r>
              <a:rPr lang="en-US" b="0" i="0" dirty="0">
                <a:solidFill>
                  <a:srgbClr val="273239"/>
                </a:solidFill>
                <a:effectLst/>
                <a:latin typeface="Nunito" pitchFamily="2" charset="0"/>
              </a:rPr>
              <a:t>: Encapsulation is the process of integrating data and restricting external access in order to maintain the integrity of the data.</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Polymorphism</a:t>
            </a:r>
            <a:r>
              <a:rPr lang="en-US" b="0" i="0" dirty="0">
                <a:solidFill>
                  <a:srgbClr val="273239"/>
                </a:solidFill>
                <a:effectLst/>
                <a:latin typeface="Nunito" pitchFamily="2" charset="0"/>
              </a:rPr>
              <a:t>: Flexibility in their use is made possible by polymorphism, the capacity of functions or entities to take on multiple forms.</a:t>
            </a:r>
          </a:p>
          <a:p>
            <a:endParaRPr lang="en-IN" dirty="0"/>
          </a:p>
        </p:txBody>
      </p:sp>
    </p:spTree>
    <p:extLst>
      <p:ext uri="{BB962C8B-B14F-4D97-AF65-F5344CB8AC3E}">
        <p14:creationId xmlns:p14="http://schemas.microsoft.com/office/powerpoint/2010/main" val="2166587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0C03-46CD-0569-FBAE-43C8905DD75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AFB9D1-3115-DDF3-0721-DC3C6035FED9}"/>
              </a:ext>
            </a:extLst>
          </p:cNvPr>
          <p:cNvSpPr>
            <a:spLocks noGrp="1"/>
          </p:cNvSpPr>
          <p:nvPr>
            <p:ph idx="1"/>
          </p:nvPr>
        </p:nvSpPr>
        <p:spPr/>
        <p:txBody>
          <a:bodyPr/>
          <a:lstStyle/>
          <a:p>
            <a:r>
              <a:rPr lang="en-US" b="1" dirty="0"/>
              <a:t>Actors</a:t>
            </a:r>
          </a:p>
          <a:p>
            <a:pPr>
              <a:buFont typeface="Arial" panose="020B0604020202020204" pitchFamily="34" charset="0"/>
              <a:buChar char="•"/>
            </a:pPr>
            <a:r>
              <a:rPr lang="en-US" b="1" dirty="0"/>
              <a:t>Represents users or external systems interacting with the system.</a:t>
            </a:r>
            <a:endParaRPr lang="en-US" dirty="0"/>
          </a:p>
          <a:p>
            <a:pPr marL="742950" lvl="1" indent="-285750">
              <a:buFont typeface="Arial" panose="020B0604020202020204" pitchFamily="34" charset="0"/>
              <a:buChar char="•"/>
            </a:pPr>
            <a:r>
              <a:rPr lang="en-US" b="1" dirty="0"/>
              <a:t>Primary Actors:</a:t>
            </a:r>
            <a:r>
              <a:rPr lang="en-US" dirty="0"/>
              <a:t> Directly use the system (e.g., Customer, Librarian).</a:t>
            </a:r>
          </a:p>
          <a:p>
            <a:pPr marL="742950" lvl="1" indent="-285750">
              <a:buFont typeface="Arial" panose="020B0604020202020204" pitchFamily="34" charset="0"/>
              <a:buChar char="•"/>
            </a:pPr>
            <a:r>
              <a:rPr lang="en-US" b="1" dirty="0"/>
              <a:t>Secondary Actors:</a:t>
            </a:r>
            <a:r>
              <a:rPr lang="en-US" dirty="0"/>
              <a:t> Support the system (e.g., Payment System)</a:t>
            </a:r>
          </a:p>
          <a:p>
            <a:r>
              <a:rPr lang="en-US" b="1" dirty="0"/>
              <a:t>Use Cases</a:t>
            </a:r>
          </a:p>
          <a:p>
            <a:pPr>
              <a:buFont typeface="Arial" panose="020B0604020202020204" pitchFamily="34" charset="0"/>
              <a:buChar char="•"/>
            </a:pPr>
            <a:r>
              <a:rPr lang="en-US" b="1" dirty="0"/>
              <a:t>Represent system functionalities (actions users can perform).</a:t>
            </a:r>
            <a:endParaRPr lang="en-US" dirty="0"/>
          </a:p>
          <a:p>
            <a:pPr>
              <a:buFont typeface="Arial" panose="020B0604020202020204" pitchFamily="34" charset="0"/>
              <a:buChar char="•"/>
            </a:pPr>
            <a:r>
              <a:rPr lang="en-US" dirty="0"/>
              <a:t>Depicted as an </a:t>
            </a:r>
            <a:r>
              <a:rPr lang="en-US" b="1" dirty="0"/>
              <a:t>oval shape</a:t>
            </a:r>
            <a:r>
              <a:rPr lang="en-US" dirty="0"/>
              <a:t> with the name of the use case inside.</a:t>
            </a:r>
          </a:p>
          <a:p>
            <a:pPr>
              <a:buFont typeface="Arial" panose="020B0604020202020204" pitchFamily="34" charset="0"/>
              <a:buChar char="•"/>
            </a:pPr>
            <a:r>
              <a:rPr lang="en-US" dirty="0"/>
              <a:t>Example: "Borrow Book", "Login", "Make Payment".</a:t>
            </a:r>
          </a:p>
          <a:p>
            <a:pPr marL="457200" lvl="1" indent="0">
              <a:buNone/>
            </a:pPr>
            <a:endParaRPr lang="en-US" dirty="0"/>
          </a:p>
          <a:p>
            <a:endParaRPr lang="en-IN" dirty="0"/>
          </a:p>
        </p:txBody>
      </p:sp>
    </p:spTree>
    <p:extLst>
      <p:ext uri="{BB962C8B-B14F-4D97-AF65-F5344CB8AC3E}">
        <p14:creationId xmlns:p14="http://schemas.microsoft.com/office/powerpoint/2010/main" val="1092351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09E4-9CE0-5C6D-0889-AFDF57282A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5D9304-EB8C-450F-E04A-D9D40F0A6A44}"/>
              </a:ext>
            </a:extLst>
          </p:cNvPr>
          <p:cNvSpPr>
            <a:spLocks noGrp="1"/>
          </p:cNvSpPr>
          <p:nvPr>
            <p:ph idx="1"/>
          </p:nvPr>
        </p:nvSpPr>
        <p:spPr/>
        <p:txBody>
          <a:bodyPr/>
          <a:lstStyle/>
          <a:p>
            <a:r>
              <a:rPr lang="en-US" b="1" dirty="0"/>
              <a:t>Relationships</a:t>
            </a:r>
          </a:p>
          <a:p>
            <a:pPr>
              <a:buFont typeface="Arial" panose="020B0604020202020204" pitchFamily="34" charset="0"/>
              <a:buChar char="•"/>
            </a:pPr>
            <a:r>
              <a:rPr lang="en-US" b="1" dirty="0"/>
              <a:t>Association (—)</a:t>
            </a:r>
            <a:r>
              <a:rPr lang="en-US" dirty="0"/>
              <a:t>: A straight line connects actors to use cases to show interaction.</a:t>
            </a:r>
          </a:p>
          <a:p>
            <a:pPr>
              <a:buFont typeface="Arial" panose="020B0604020202020204" pitchFamily="34" charset="0"/>
              <a:buChar char="•"/>
            </a:pPr>
            <a:r>
              <a:rPr lang="en-US" b="1" dirty="0"/>
              <a:t>Include (&lt;&lt;include&gt;&gt;) Relationship</a:t>
            </a:r>
            <a:r>
              <a:rPr lang="en-US" dirty="0"/>
              <a:t>: A use case </a:t>
            </a:r>
            <a:r>
              <a:rPr lang="en-US" b="1" dirty="0"/>
              <a:t>must</a:t>
            </a:r>
            <a:r>
              <a:rPr lang="en-US" dirty="0"/>
              <a:t> include another use case (mandatory dependency).</a:t>
            </a:r>
          </a:p>
          <a:p>
            <a:pPr>
              <a:buFont typeface="Arial" panose="020B0604020202020204" pitchFamily="34" charset="0"/>
              <a:buChar char="•"/>
            </a:pPr>
            <a:r>
              <a:rPr lang="en-US" b="1" dirty="0"/>
              <a:t>Extend (&lt;&lt;extend&gt;&gt;) Relationship</a:t>
            </a:r>
            <a:r>
              <a:rPr lang="en-US" dirty="0"/>
              <a:t>: A use case may optionally extend another use case.</a:t>
            </a:r>
          </a:p>
          <a:p>
            <a:endParaRPr lang="en-IN" dirty="0"/>
          </a:p>
        </p:txBody>
      </p:sp>
    </p:spTree>
    <p:extLst>
      <p:ext uri="{BB962C8B-B14F-4D97-AF65-F5344CB8AC3E}">
        <p14:creationId xmlns:p14="http://schemas.microsoft.com/office/powerpoint/2010/main" val="3129014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618-52DB-F87A-0830-E16851DA0874}"/>
              </a:ext>
            </a:extLst>
          </p:cNvPr>
          <p:cNvSpPr>
            <a:spLocks noGrp="1"/>
          </p:cNvSpPr>
          <p:nvPr>
            <p:ph type="title"/>
          </p:nvPr>
        </p:nvSpPr>
        <p:spPr/>
        <p:txBody>
          <a:bodyPr/>
          <a:lstStyle/>
          <a:p>
            <a:r>
              <a:rPr lang="en-US" dirty="0"/>
              <a:t>Library Management System Use Case Diagram</a:t>
            </a:r>
            <a:endParaRPr lang="en-IN" dirty="0"/>
          </a:p>
        </p:txBody>
      </p:sp>
      <p:sp>
        <p:nvSpPr>
          <p:cNvPr id="3" name="Content Placeholder 2">
            <a:extLst>
              <a:ext uri="{FF2B5EF4-FFF2-40B4-BE49-F238E27FC236}">
                <a16:creationId xmlns:a16="http://schemas.microsoft.com/office/drawing/2014/main" id="{F35B1A35-55BC-C700-C868-10692368E328}"/>
              </a:ext>
            </a:extLst>
          </p:cNvPr>
          <p:cNvSpPr>
            <a:spLocks noGrp="1"/>
          </p:cNvSpPr>
          <p:nvPr>
            <p:ph idx="1"/>
          </p:nvPr>
        </p:nvSpPr>
        <p:spPr/>
        <p:txBody>
          <a:bodyPr/>
          <a:lstStyle/>
          <a:p>
            <a:r>
              <a:rPr lang="en-US" b="1" dirty="0"/>
              <a:t>Actors:</a:t>
            </a:r>
          </a:p>
          <a:p>
            <a:pPr>
              <a:buFont typeface="Arial" panose="020B0604020202020204" pitchFamily="34" charset="0"/>
              <a:buChar char="•"/>
            </a:pPr>
            <a:r>
              <a:rPr lang="en-US" b="1" dirty="0"/>
              <a:t>Librarian</a:t>
            </a:r>
            <a:r>
              <a:rPr lang="en-US" dirty="0"/>
              <a:t>  (Manages books &amp; members)</a:t>
            </a:r>
          </a:p>
          <a:p>
            <a:pPr>
              <a:buFont typeface="Arial" panose="020B0604020202020204" pitchFamily="34" charset="0"/>
              <a:buChar char="•"/>
            </a:pPr>
            <a:r>
              <a:rPr lang="en-US" b="1" dirty="0"/>
              <a:t>Member</a:t>
            </a:r>
            <a:r>
              <a:rPr lang="en-US" dirty="0"/>
              <a:t>  (Borrows &amp; returns books)</a:t>
            </a:r>
          </a:p>
          <a:p>
            <a:pPr>
              <a:buFont typeface="Arial" panose="020B0604020202020204" pitchFamily="34" charset="0"/>
              <a:buChar char="•"/>
            </a:pPr>
            <a:r>
              <a:rPr lang="en-US" b="1" dirty="0"/>
              <a:t>System</a:t>
            </a:r>
            <a:r>
              <a:rPr lang="en-US" dirty="0"/>
              <a:t>  (Handles book records)</a:t>
            </a:r>
          </a:p>
          <a:p>
            <a:endParaRPr lang="en-IN" dirty="0"/>
          </a:p>
        </p:txBody>
      </p:sp>
    </p:spTree>
    <p:extLst>
      <p:ext uri="{BB962C8B-B14F-4D97-AF65-F5344CB8AC3E}">
        <p14:creationId xmlns:p14="http://schemas.microsoft.com/office/powerpoint/2010/main" val="3546964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E0FD-08DB-347E-615D-4810AAD872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D8A01C-F923-2268-C75E-17325142FB0F}"/>
              </a:ext>
            </a:extLst>
          </p:cNvPr>
          <p:cNvSpPr>
            <a:spLocks noGrp="1"/>
          </p:cNvSpPr>
          <p:nvPr>
            <p:ph idx="1"/>
          </p:nvPr>
        </p:nvSpPr>
        <p:spPr/>
        <p:txBody>
          <a:bodyPr/>
          <a:lstStyle/>
          <a:p>
            <a:r>
              <a:rPr lang="en-US" b="1" dirty="0"/>
              <a:t>Use Cases:</a:t>
            </a:r>
          </a:p>
          <a:p>
            <a:pPr>
              <a:buFont typeface="Arial" panose="020B0604020202020204" pitchFamily="34" charset="0"/>
              <a:buChar char="•"/>
            </a:pPr>
            <a:r>
              <a:rPr lang="en-US" dirty="0"/>
              <a:t>"Search Book"</a:t>
            </a:r>
          </a:p>
          <a:p>
            <a:pPr>
              <a:buFont typeface="Arial" panose="020B0604020202020204" pitchFamily="34" charset="0"/>
              <a:buChar char="•"/>
            </a:pPr>
            <a:r>
              <a:rPr lang="en-US" dirty="0"/>
              <a:t>"Borrow Book"</a:t>
            </a:r>
          </a:p>
          <a:p>
            <a:pPr>
              <a:buFont typeface="Arial" panose="020B0604020202020204" pitchFamily="34" charset="0"/>
              <a:buChar char="•"/>
            </a:pPr>
            <a:r>
              <a:rPr lang="en-US" dirty="0"/>
              <a:t>"Return Book"</a:t>
            </a:r>
          </a:p>
          <a:p>
            <a:pPr>
              <a:buFont typeface="Arial" panose="020B0604020202020204" pitchFamily="34" charset="0"/>
              <a:buChar char="•"/>
            </a:pPr>
            <a:r>
              <a:rPr lang="en-US" dirty="0"/>
              <a:t>"Manage Members"</a:t>
            </a:r>
          </a:p>
          <a:p>
            <a:pPr>
              <a:buFont typeface="Arial" panose="020B0604020202020204" pitchFamily="34" charset="0"/>
              <a:buChar char="•"/>
            </a:pPr>
            <a:r>
              <a:rPr lang="en-US" dirty="0"/>
              <a:t>"Issue Fine" (extends "Return Book" if overdue)</a:t>
            </a:r>
          </a:p>
          <a:p>
            <a:endParaRPr lang="en-IN" dirty="0"/>
          </a:p>
        </p:txBody>
      </p:sp>
    </p:spTree>
    <p:extLst>
      <p:ext uri="{BB962C8B-B14F-4D97-AF65-F5344CB8AC3E}">
        <p14:creationId xmlns:p14="http://schemas.microsoft.com/office/powerpoint/2010/main" val="2558468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C160-9959-F75A-C795-A67C2987BF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C9985A5-6A30-18FD-CDE3-74A68B11C287}"/>
              </a:ext>
            </a:extLst>
          </p:cNvPr>
          <p:cNvSpPr>
            <a:spLocks noGrp="1"/>
          </p:cNvSpPr>
          <p:nvPr>
            <p:ph idx="1"/>
          </p:nvPr>
        </p:nvSpPr>
        <p:spPr/>
        <p:txBody>
          <a:bodyPr/>
          <a:lstStyle/>
          <a:p>
            <a:r>
              <a:rPr lang="en-US" b="1" dirty="0"/>
              <a:t>Actors:</a:t>
            </a:r>
          </a:p>
          <a:p>
            <a:pPr>
              <a:buFont typeface="+mj-lt"/>
              <a:buAutoNum type="arabicPeriod"/>
            </a:pPr>
            <a:r>
              <a:rPr lang="en-US" b="1" dirty="0"/>
              <a:t>Member</a:t>
            </a:r>
            <a:r>
              <a:rPr lang="en-US" dirty="0"/>
              <a:t> 👤:</a:t>
            </a:r>
          </a:p>
          <a:p>
            <a:pPr marL="742950" lvl="1" indent="-285750">
              <a:buFont typeface="+mj-lt"/>
              <a:buAutoNum type="arabicPeriod"/>
            </a:pPr>
            <a:r>
              <a:rPr lang="en-US" dirty="0"/>
              <a:t>Can </a:t>
            </a:r>
            <a:r>
              <a:rPr lang="en-US" b="1" dirty="0"/>
              <a:t>Search Book</a:t>
            </a:r>
            <a:r>
              <a:rPr lang="en-US" dirty="0"/>
              <a:t>, </a:t>
            </a:r>
            <a:r>
              <a:rPr lang="en-US" b="1" dirty="0"/>
              <a:t>Borrow Book</a:t>
            </a:r>
            <a:r>
              <a:rPr lang="en-US" dirty="0"/>
              <a:t>, and </a:t>
            </a:r>
            <a:r>
              <a:rPr lang="en-US" b="1" dirty="0"/>
              <a:t>Return Book</a:t>
            </a:r>
            <a:r>
              <a:rPr lang="en-US" dirty="0"/>
              <a:t>.</a:t>
            </a:r>
          </a:p>
          <a:p>
            <a:pPr>
              <a:buFont typeface="+mj-lt"/>
              <a:buAutoNum type="arabicPeriod"/>
            </a:pPr>
            <a:r>
              <a:rPr lang="en-US" b="1" dirty="0"/>
              <a:t>Librarian</a:t>
            </a:r>
            <a:r>
              <a:rPr lang="en-US" dirty="0"/>
              <a:t> 👤:</a:t>
            </a:r>
          </a:p>
          <a:p>
            <a:pPr marL="742950" lvl="1" indent="-285750">
              <a:buFont typeface="+mj-lt"/>
              <a:buAutoNum type="arabicPeriod"/>
            </a:pPr>
            <a:r>
              <a:rPr lang="en-US" dirty="0"/>
              <a:t>Manages library records by using </a:t>
            </a:r>
            <a:r>
              <a:rPr lang="en-US" b="1" dirty="0"/>
              <a:t>Manage Members</a:t>
            </a:r>
            <a:r>
              <a:rPr lang="en-US" dirty="0"/>
              <a:t> and </a:t>
            </a:r>
            <a:r>
              <a:rPr lang="en-US" b="1" dirty="0"/>
              <a:t>Issue Fine</a:t>
            </a:r>
            <a:r>
              <a:rPr lang="en-US" dirty="0"/>
              <a:t>.</a:t>
            </a:r>
          </a:p>
          <a:p>
            <a:pPr>
              <a:buFont typeface="+mj-lt"/>
              <a:buAutoNum type="arabicPeriod"/>
            </a:pPr>
            <a:r>
              <a:rPr lang="en-US" b="1" dirty="0"/>
              <a:t>System</a:t>
            </a:r>
            <a:r>
              <a:rPr lang="en-US" dirty="0"/>
              <a:t> 🖥️ (Optional Actor):</a:t>
            </a:r>
          </a:p>
          <a:p>
            <a:pPr marL="742950" lvl="1" indent="-285750">
              <a:buFont typeface="+mj-lt"/>
              <a:buAutoNum type="arabicPeriod"/>
            </a:pPr>
            <a:r>
              <a:rPr lang="en-US" dirty="0"/>
              <a:t>Handles book records automatically.</a:t>
            </a:r>
          </a:p>
          <a:p>
            <a:endParaRPr lang="en-IN" dirty="0"/>
          </a:p>
        </p:txBody>
      </p:sp>
    </p:spTree>
    <p:extLst>
      <p:ext uri="{BB962C8B-B14F-4D97-AF65-F5344CB8AC3E}">
        <p14:creationId xmlns:p14="http://schemas.microsoft.com/office/powerpoint/2010/main" val="3338304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A3ACD-9571-D14F-0AB2-A8E0D42B6CB6}"/>
              </a:ext>
            </a:extLst>
          </p:cNvPr>
          <p:cNvSpPr>
            <a:spLocks noGrp="1"/>
          </p:cNvSpPr>
          <p:nvPr>
            <p:ph type="title"/>
          </p:nvPr>
        </p:nvSpPr>
        <p:spPr/>
        <p:txBody>
          <a:bodyPr/>
          <a:lstStyle/>
          <a:p>
            <a:r>
              <a:rPr lang="en-US" b="1" dirty="0"/>
              <a:t>Use Cases &amp; Relationships:</a:t>
            </a:r>
            <a:br>
              <a:rPr lang="en-US" b="1" dirty="0"/>
            </a:br>
            <a:endParaRPr lang="en-IN" dirty="0"/>
          </a:p>
        </p:txBody>
      </p:sp>
      <p:sp>
        <p:nvSpPr>
          <p:cNvPr id="3" name="Content Placeholder 2">
            <a:extLst>
              <a:ext uri="{FF2B5EF4-FFF2-40B4-BE49-F238E27FC236}">
                <a16:creationId xmlns:a16="http://schemas.microsoft.com/office/drawing/2014/main" id="{0A68A41A-BDF7-A707-8074-817928BCBCE6}"/>
              </a:ext>
            </a:extLst>
          </p:cNvPr>
          <p:cNvSpPr>
            <a:spLocks noGrp="1"/>
          </p:cNvSpPr>
          <p:nvPr>
            <p:ph idx="1"/>
          </p:nvPr>
        </p:nvSpPr>
        <p:spPr/>
        <p:txBody>
          <a:bodyPr>
            <a:normAutofit/>
          </a:bodyPr>
          <a:lstStyle/>
          <a:p>
            <a:pPr>
              <a:buFont typeface="+mj-lt"/>
              <a:buAutoNum type="arabicPeriod"/>
            </a:pPr>
            <a:r>
              <a:rPr lang="en-US" b="1" dirty="0"/>
              <a:t>Search Book</a:t>
            </a:r>
            <a:r>
              <a:rPr lang="en-US" dirty="0"/>
              <a:t> 📚:</a:t>
            </a:r>
          </a:p>
          <a:p>
            <a:pPr marL="742950" lvl="1" indent="-285750">
              <a:buFont typeface="+mj-lt"/>
              <a:buAutoNum type="arabicPeriod"/>
            </a:pPr>
            <a:r>
              <a:rPr lang="en-US" dirty="0"/>
              <a:t>Allows members to find books in the library.</a:t>
            </a:r>
          </a:p>
          <a:p>
            <a:pPr marL="742950" lvl="1" indent="-285750">
              <a:buFont typeface="+mj-lt"/>
              <a:buAutoNum type="arabicPeriod"/>
            </a:pPr>
            <a:r>
              <a:rPr lang="en-US" dirty="0"/>
              <a:t>Direct interaction with </a:t>
            </a:r>
            <a:r>
              <a:rPr lang="en-US" b="1" dirty="0"/>
              <a:t>Member</a:t>
            </a:r>
            <a:r>
              <a:rPr lang="en-US" dirty="0"/>
              <a:t>.</a:t>
            </a:r>
          </a:p>
          <a:p>
            <a:pPr>
              <a:buFont typeface="+mj-lt"/>
              <a:buAutoNum type="arabicPeriod"/>
            </a:pPr>
            <a:r>
              <a:rPr lang="en-US" b="1" dirty="0"/>
              <a:t>Borrow Book</a:t>
            </a:r>
            <a:r>
              <a:rPr lang="en-US" dirty="0"/>
              <a:t> 🏷️:</a:t>
            </a:r>
          </a:p>
          <a:p>
            <a:pPr marL="742950" lvl="1" indent="-285750">
              <a:buFont typeface="+mj-lt"/>
              <a:buAutoNum type="arabicPeriod"/>
            </a:pPr>
            <a:r>
              <a:rPr lang="en-US" dirty="0"/>
              <a:t>Members can borrow a book if available.</a:t>
            </a:r>
          </a:p>
          <a:p>
            <a:pPr marL="742950" lvl="1" indent="-285750">
              <a:buFont typeface="+mj-lt"/>
              <a:buAutoNum type="arabicPeriod"/>
            </a:pPr>
            <a:r>
              <a:rPr lang="en-US" dirty="0"/>
              <a:t>Direct interaction with </a:t>
            </a:r>
            <a:r>
              <a:rPr lang="en-US" b="1" dirty="0"/>
              <a:t>Member</a:t>
            </a:r>
            <a:r>
              <a:rPr lang="en-US" dirty="0"/>
              <a:t>.</a:t>
            </a:r>
          </a:p>
          <a:p>
            <a:pPr>
              <a:buFont typeface="+mj-lt"/>
              <a:buAutoNum type="arabicPeriod"/>
            </a:pPr>
            <a:r>
              <a:rPr lang="en-US" b="1" dirty="0"/>
              <a:t>Return Book</a:t>
            </a:r>
            <a:r>
              <a:rPr lang="en-US" dirty="0"/>
              <a:t> 🔄:</a:t>
            </a:r>
          </a:p>
          <a:p>
            <a:pPr marL="742950" lvl="1" indent="-285750">
              <a:buFont typeface="+mj-lt"/>
              <a:buAutoNum type="arabicPeriod"/>
            </a:pPr>
            <a:r>
              <a:rPr lang="en-US" dirty="0"/>
              <a:t>Members return borrowed books.</a:t>
            </a:r>
          </a:p>
          <a:p>
            <a:pPr marL="742950" lvl="1" indent="-285750">
              <a:buFont typeface="+mj-lt"/>
              <a:buAutoNum type="arabicPeriod"/>
            </a:pPr>
            <a:r>
              <a:rPr lang="en-US" dirty="0"/>
              <a:t>Connected to </a:t>
            </a:r>
            <a:r>
              <a:rPr lang="en-US" b="1" dirty="0"/>
              <a:t>Issue Fine</a:t>
            </a:r>
            <a:r>
              <a:rPr lang="en-US" dirty="0"/>
              <a:t> via the </a:t>
            </a:r>
            <a:r>
              <a:rPr lang="en-US" b="1" dirty="0"/>
              <a:t>&lt;&lt;extend&gt;&gt;</a:t>
            </a:r>
            <a:r>
              <a:rPr lang="en-US" dirty="0"/>
              <a:t> relationship (A fine is issued if the return is late).</a:t>
            </a:r>
          </a:p>
          <a:p>
            <a:pPr marL="742950" lvl="1" indent="-285750">
              <a:buFont typeface="+mj-lt"/>
              <a:buAutoNum type="arabicPeriod"/>
            </a:pPr>
            <a:endParaRPr lang="en-US" dirty="0"/>
          </a:p>
          <a:p>
            <a:endParaRPr lang="en-IN" dirty="0"/>
          </a:p>
        </p:txBody>
      </p:sp>
    </p:spTree>
    <p:extLst>
      <p:ext uri="{BB962C8B-B14F-4D97-AF65-F5344CB8AC3E}">
        <p14:creationId xmlns:p14="http://schemas.microsoft.com/office/powerpoint/2010/main" val="3750833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A8BCB-4D35-FB89-A1B6-F3205A5C43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60C6C7-90C7-090C-D1A6-7268B9935303}"/>
              </a:ext>
            </a:extLst>
          </p:cNvPr>
          <p:cNvSpPr>
            <a:spLocks noGrp="1"/>
          </p:cNvSpPr>
          <p:nvPr>
            <p:ph idx="1"/>
          </p:nvPr>
        </p:nvSpPr>
        <p:spPr/>
        <p:txBody>
          <a:bodyPr/>
          <a:lstStyle/>
          <a:p>
            <a:r>
              <a:rPr lang="en-US" b="1" dirty="0"/>
              <a:t>Manage Members </a:t>
            </a:r>
            <a:r>
              <a:rPr lang="en-US" dirty="0"/>
              <a:t>📝:</a:t>
            </a:r>
          </a:p>
          <a:p>
            <a:r>
              <a:rPr lang="en-US" dirty="0"/>
              <a:t>The Librarian can add, update, or remove members from the system.</a:t>
            </a:r>
          </a:p>
          <a:p>
            <a:r>
              <a:rPr lang="en-US" b="1" dirty="0"/>
              <a:t>Issue Fine </a:t>
            </a:r>
            <a:r>
              <a:rPr lang="en-US" dirty="0"/>
              <a:t>💰:</a:t>
            </a:r>
          </a:p>
          <a:p>
            <a:r>
              <a:rPr lang="en-US" dirty="0"/>
              <a:t>Extends the Return Book use case when a book is returned late.</a:t>
            </a:r>
          </a:p>
          <a:p>
            <a:r>
              <a:rPr lang="en-US" b="1" dirty="0"/>
              <a:t>Key UML Relationships Used</a:t>
            </a:r>
            <a:r>
              <a:rPr lang="en-US" dirty="0"/>
              <a:t>:</a:t>
            </a:r>
          </a:p>
          <a:p>
            <a:r>
              <a:rPr lang="en-US" b="1" dirty="0"/>
              <a:t>Straight Line (—): </a:t>
            </a:r>
            <a:r>
              <a:rPr lang="en-US" dirty="0"/>
              <a:t>Shows interaction between an actor and a use case.</a:t>
            </a:r>
          </a:p>
          <a:p>
            <a:r>
              <a:rPr lang="en-US" b="1" dirty="0"/>
              <a:t>Extend (&lt;&lt;extend&gt;&gt; Relationship): </a:t>
            </a:r>
            <a:r>
              <a:rPr lang="en-US" dirty="0"/>
              <a:t>The Issue Fine use case is triggered only if a book is returned late.</a:t>
            </a:r>
          </a:p>
          <a:p>
            <a:endParaRPr lang="en-IN" dirty="0"/>
          </a:p>
        </p:txBody>
      </p:sp>
    </p:spTree>
    <p:extLst>
      <p:ext uri="{BB962C8B-B14F-4D97-AF65-F5344CB8AC3E}">
        <p14:creationId xmlns:p14="http://schemas.microsoft.com/office/powerpoint/2010/main" val="2151938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6011-13C0-C319-E43B-0E1180320CC4}"/>
              </a:ext>
            </a:extLst>
          </p:cNvPr>
          <p:cNvSpPr>
            <a:spLocks noGrp="1"/>
          </p:cNvSpPr>
          <p:nvPr>
            <p:ph type="title"/>
          </p:nvPr>
        </p:nvSpPr>
        <p:spPr/>
        <p:txBody>
          <a:bodyPr/>
          <a:lstStyle/>
          <a:p>
            <a:pPr algn="ctr"/>
            <a:r>
              <a:rPr lang="en-US" b="1" dirty="0"/>
              <a:t>Class Diagram</a:t>
            </a:r>
            <a:endParaRPr lang="en-IN" b="1" dirty="0"/>
          </a:p>
        </p:txBody>
      </p:sp>
      <p:sp>
        <p:nvSpPr>
          <p:cNvPr id="3" name="Content Placeholder 2">
            <a:extLst>
              <a:ext uri="{FF2B5EF4-FFF2-40B4-BE49-F238E27FC236}">
                <a16:creationId xmlns:a16="http://schemas.microsoft.com/office/drawing/2014/main" id="{7BA1198A-9B3D-D8AD-0DC3-D90B9988D7BA}"/>
              </a:ext>
            </a:extLst>
          </p:cNvPr>
          <p:cNvSpPr>
            <a:spLocks noGrp="1"/>
          </p:cNvSpPr>
          <p:nvPr>
            <p:ph idx="1"/>
          </p:nvPr>
        </p:nvSpPr>
        <p:spPr/>
        <p:txBody>
          <a:bodyPr>
            <a:normAutofit fontScale="92500" lnSpcReduction="20000"/>
          </a:bodyPr>
          <a:lstStyle/>
          <a:p>
            <a:r>
              <a:rPr lang="en-US" dirty="0"/>
              <a:t>In UML, a class diagram is a static structure diagram that describes the classes in a system and their relationships.</a:t>
            </a:r>
          </a:p>
          <a:p>
            <a:r>
              <a:rPr lang="en-US" dirty="0"/>
              <a:t> It models the attributes, operations, and associations among objects within the system. Class diagrams are one of the most common and essential parts of UML for illustrating the structure of an object-oriented system.</a:t>
            </a:r>
          </a:p>
          <a:p>
            <a:r>
              <a:rPr lang="en-US" dirty="0"/>
              <a:t>Class Representation</a:t>
            </a:r>
          </a:p>
          <a:p>
            <a:r>
              <a:rPr lang="en-US" dirty="0"/>
              <a:t>Each class is represented by a rectangle divided into three sections:</a:t>
            </a:r>
          </a:p>
          <a:p>
            <a:endParaRPr lang="en-US" dirty="0"/>
          </a:p>
          <a:p>
            <a:r>
              <a:rPr lang="en-US" dirty="0"/>
              <a:t>Top section: Contains the class name.</a:t>
            </a:r>
          </a:p>
          <a:p>
            <a:r>
              <a:rPr lang="en-US" dirty="0"/>
              <a:t>Middle section: Contains the attributes (fields or properties).</a:t>
            </a:r>
          </a:p>
          <a:p>
            <a:r>
              <a:rPr lang="en-US" dirty="0"/>
              <a:t>Bottom section: Contains the methods (functions or operations).</a:t>
            </a:r>
            <a:endParaRPr lang="en-IN" dirty="0"/>
          </a:p>
        </p:txBody>
      </p:sp>
    </p:spTree>
    <p:extLst>
      <p:ext uri="{BB962C8B-B14F-4D97-AF65-F5344CB8AC3E}">
        <p14:creationId xmlns:p14="http://schemas.microsoft.com/office/powerpoint/2010/main" val="557377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F25A20F-5BD3-9C43-13D5-F79081DA3CEC}"/>
              </a:ext>
            </a:extLst>
          </p:cNvPr>
          <p:cNvPicPr>
            <a:picLocks noGrp="1" noChangeAspect="1"/>
          </p:cNvPicPr>
          <p:nvPr>
            <p:ph idx="1"/>
          </p:nvPr>
        </p:nvPicPr>
        <p:blipFill>
          <a:blip r:embed="rId2"/>
          <a:stretch>
            <a:fillRect/>
          </a:stretch>
        </p:blipFill>
        <p:spPr>
          <a:xfrm>
            <a:off x="807308" y="420130"/>
            <a:ext cx="9635687" cy="5756833"/>
          </a:xfrm>
          <a:prstGeom prst="rect">
            <a:avLst/>
          </a:prstGeom>
        </p:spPr>
      </p:pic>
    </p:spTree>
    <p:extLst>
      <p:ext uri="{BB962C8B-B14F-4D97-AF65-F5344CB8AC3E}">
        <p14:creationId xmlns:p14="http://schemas.microsoft.com/office/powerpoint/2010/main" val="1832096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15154-E909-5EE3-46FB-0DB5838C95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0C5098-FFD0-9A4B-0A3F-8BC61F5AD85E}"/>
              </a:ext>
            </a:extLst>
          </p:cNvPr>
          <p:cNvSpPr>
            <a:spLocks noGrp="1"/>
          </p:cNvSpPr>
          <p:nvPr>
            <p:ph idx="1"/>
          </p:nvPr>
        </p:nvSpPr>
        <p:spPr/>
        <p:txBody>
          <a:bodyPr/>
          <a:lstStyle/>
          <a:p>
            <a:r>
              <a:rPr lang="en-US" dirty="0"/>
              <a:t>Access Modifiers:</a:t>
            </a:r>
          </a:p>
          <a:p>
            <a:r>
              <a:rPr lang="en-US" dirty="0"/>
              <a:t>+ for public (visible to all classes)</a:t>
            </a:r>
          </a:p>
          <a:p>
            <a:r>
              <a:rPr lang="en-US" dirty="0"/>
              <a:t>- for private (visible only within the class)</a:t>
            </a:r>
          </a:p>
          <a:p>
            <a:r>
              <a:rPr lang="en-US" dirty="0"/>
              <a:t># for protected (visible to subclasses)</a:t>
            </a:r>
          </a:p>
          <a:p>
            <a:r>
              <a:rPr lang="en-US" dirty="0"/>
              <a:t>~ for package</a:t>
            </a:r>
            <a:endParaRPr lang="en-IN" dirty="0"/>
          </a:p>
        </p:txBody>
      </p:sp>
    </p:spTree>
    <p:extLst>
      <p:ext uri="{BB962C8B-B14F-4D97-AF65-F5344CB8AC3E}">
        <p14:creationId xmlns:p14="http://schemas.microsoft.com/office/powerpoint/2010/main" val="3347928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F558-ECB6-EE97-B61E-67B7F325DFA5}"/>
              </a:ext>
            </a:extLst>
          </p:cNvPr>
          <p:cNvSpPr>
            <a:spLocks noGrp="1"/>
          </p:cNvSpPr>
          <p:nvPr>
            <p:ph type="title"/>
          </p:nvPr>
        </p:nvSpPr>
        <p:spPr/>
        <p:txBody>
          <a:bodyPr/>
          <a:lstStyle/>
          <a:p>
            <a:pPr algn="ctr"/>
            <a:r>
              <a:rPr lang="en-US" b="1" i="0" dirty="0">
                <a:solidFill>
                  <a:srgbClr val="273239"/>
                </a:solidFill>
                <a:effectLst/>
                <a:latin typeface="Nunito" pitchFamily="2" charset="0"/>
              </a:rPr>
              <a:t> Tools for creating UML Diagrams</a:t>
            </a:r>
            <a:br>
              <a:rPr lang="en-US"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AB11154F-7AC7-C47F-4712-48153B0B661B}"/>
              </a:ext>
            </a:extLst>
          </p:cNvPr>
          <p:cNvSpPr>
            <a:spLocks noGrp="1"/>
          </p:cNvSpPr>
          <p:nvPr>
            <p:ph idx="1"/>
          </p:nvPr>
        </p:nvSpPr>
        <p:spPr/>
        <p:txBody>
          <a:bodyPr>
            <a:normAutofit/>
          </a:bodyPr>
          <a:lstStyle/>
          <a:p>
            <a:pPr algn="l" fontAlgn="base">
              <a:spcAft>
                <a:spcPts val="1800"/>
              </a:spcAft>
              <a:buFont typeface="Arial" panose="020B0604020202020204" pitchFamily="34" charset="0"/>
              <a:buChar char="•"/>
            </a:pPr>
            <a:r>
              <a:rPr lang="en-US" b="1" i="0" dirty="0" err="1">
                <a:solidFill>
                  <a:srgbClr val="273239"/>
                </a:solidFill>
                <a:effectLst/>
                <a:latin typeface="Nunito" pitchFamily="2" charset="0"/>
              </a:rPr>
              <a:t>Lucidchart</a:t>
            </a:r>
            <a:endParaRPr lang="en-US" b="1" i="0" dirty="0">
              <a:solidFill>
                <a:srgbClr val="273239"/>
              </a:solidFill>
              <a:effectLst/>
              <a:latin typeface="Nunito" pitchFamily="2" charset="0"/>
            </a:endParaRP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Draw.io</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Visual Paradigm</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 </a:t>
            </a:r>
            <a:r>
              <a:rPr lang="en-US" b="1" i="0" dirty="0" err="1">
                <a:solidFill>
                  <a:srgbClr val="273239"/>
                </a:solidFill>
                <a:effectLst/>
                <a:latin typeface="Nunito" pitchFamily="2" charset="0"/>
              </a:rPr>
              <a:t>StarUML</a:t>
            </a:r>
            <a:endParaRPr lang="en-US" b="1" i="0" dirty="0">
              <a:solidFill>
                <a:srgbClr val="273239"/>
              </a:solidFill>
              <a:effectLst/>
              <a:latin typeface="Nunito" pitchFamily="2" charset="0"/>
            </a:endParaRPr>
          </a:p>
          <a:p>
            <a:r>
              <a:rPr lang="en-IN" b="1" dirty="0">
                <a:solidFill>
                  <a:srgbClr val="273239"/>
                </a:solidFill>
                <a:latin typeface="Nunito" pitchFamily="2" charset="0"/>
              </a:rPr>
              <a:t>Microsoft Visio</a:t>
            </a:r>
          </a:p>
        </p:txBody>
      </p:sp>
    </p:spTree>
    <p:extLst>
      <p:ext uri="{BB962C8B-B14F-4D97-AF65-F5344CB8AC3E}">
        <p14:creationId xmlns:p14="http://schemas.microsoft.com/office/powerpoint/2010/main" val="1019585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CE2A-860E-516A-B859-83FA0F81C6B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725522-196C-5FB1-6B31-62B39EC9DF59}"/>
              </a:ext>
            </a:extLst>
          </p:cNvPr>
          <p:cNvSpPr>
            <a:spLocks noGrp="1"/>
          </p:cNvSpPr>
          <p:nvPr>
            <p:ph idx="1"/>
          </p:nvPr>
        </p:nvSpPr>
        <p:spPr/>
        <p:txBody>
          <a:bodyPr/>
          <a:lstStyle/>
          <a:p>
            <a:pPr algn="l" fontAlgn="base">
              <a:spcBef>
                <a:spcPts val="1800"/>
              </a:spcBef>
              <a:spcAft>
                <a:spcPts val="1800"/>
              </a:spcAft>
            </a:pPr>
            <a:r>
              <a:rPr lang="en-US" b="1" i="0" dirty="0">
                <a:solidFill>
                  <a:srgbClr val="273239"/>
                </a:solidFill>
                <a:effectLst/>
                <a:latin typeface="Nunito" pitchFamily="2" charset="0"/>
              </a:rPr>
              <a:t>Parameter Directionality</a:t>
            </a:r>
          </a:p>
          <a:p>
            <a:pPr algn="l" rtl="0" fontAlgn="base">
              <a:spcAft>
                <a:spcPts val="750"/>
              </a:spcAft>
            </a:pPr>
            <a:r>
              <a:rPr lang="en-US" b="0" i="0" dirty="0">
                <a:solidFill>
                  <a:srgbClr val="273239"/>
                </a:solidFill>
                <a:effectLst/>
                <a:latin typeface="Nunito" pitchFamily="2" charset="0"/>
              </a:rPr>
              <a:t>In class diagrams, parameter directionality refers to the indication of the flow of information between classes through method parameters.</a:t>
            </a:r>
          </a:p>
          <a:p>
            <a:pPr algn="l" rtl="0" fontAlgn="base">
              <a:spcAft>
                <a:spcPts val="750"/>
              </a:spcAft>
            </a:pPr>
            <a:r>
              <a:rPr lang="en-US" b="0" i="0" dirty="0">
                <a:solidFill>
                  <a:srgbClr val="273239"/>
                </a:solidFill>
                <a:effectLst/>
                <a:latin typeface="Nunito" pitchFamily="2" charset="0"/>
              </a:rPr>
              <a:t> It helps to specify whether a parameter is an input, an output, or both. </a:t>
            </a:r>
          </a:p>
          <a:p>
            <a:pPr algn="l" rtl="0" fontAlgn="base">
              <a:spcAft>
                <a:spcPts val="750"/>
              </a:spcAft>
            </a:pPr>
            <a:r>
              <a:rPr lang="en-US" b="0" i="0" dirty="0">
                <a:solidFill>
                  <a:srgbClr val="273239"/>
                </a:solidFill>
                <a:effectLst/>
                <a:latin typeface="Nunito" pitchFamily="2" charset="0"/>
              </a:rPr>
              <a:t>This information is crucial for understanding how data is passed between objects during method calls.</a:t>
            </a:r>
          </a:p>
          <a:p>
            <a:endParaRPr lang="en-IN" dirty="0"/>
          </a:p>
        </p:txBody>
      </p:sp>
    </p:spTree>
    <p:extLst>
      <p:ext uri="{BB962C8B-B14F-4D97-AF65-F5344CB8AC3E}">
        <p14:creationId xmlns:p14="http://schemas.microsoft.com/office/powerpoint/2010/main" val="4181357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3C061-D868-7ABE-E7A8-0D9DE7B6C035}"/>
              </a:ext>
            </a:extLst>
          </p:cNvPr>
          <p:cNvSpPr>
            <a:spLocks noGrp="1"/>
          </p:cNvSpPr>
          <p:nvPr>
            <p:ph idx="1"/>
          </p:nvPr>
        </p:nvSpPr>
        <p:spPr>
          <a:xfrm>
            <a:off x="838200" y="716692"/>
            <a:ext cx="10515600" cy="5460271"/>
          </a:xfrm>
        </p:spPr>
        <p:txBody>
          <a:bodyPr>
            <a:normAutofit fontScale="85000" lnSpcReduction="20000"/>
          </a:bodyPr>
          <a:lstStyle/>
          <a:p>
            <a:pPr algn="l" rtl="0" fontAlgn="base">
              <a:spcAft>
                <a:spcPts val="750"/>
              </a:spcAft>
            </a:pPr>
            <a:r>
              <a:rPr lang="en-US" b="0" i="0" dirty="0">
                <a:solidFill>
                  <a:srgbClr val="273239"/>
                </a:solidFill>
                <a:effectLst/>
                <a:latin typeface="Nunito" pitchFamily="2" charset="0"/>
              </a:rPr>
              <a:t>There are three main parameter directionality notations used in class diagrams:</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In (Input):</a:t>
            </a:r>
            <a:endParaRPr lang="en-US" b="0" i="0" dirty="0">
              <a:solidFill>
                <a:srgbClr val="273239"/>
              </a:solidFill>
              <a:effectLst/>
              <a:latin typeface="Nunito" pitchFamily="2" charset="0"/>
            </a:endParaRPr>
          </a:p>
          <a:p>
            <a:pPr marL="742950" lvl="1" indent="-285750" algn="l" fontAlgn="base">
              <a:spcBef>
                <a:spcPts val="375"/>
              </a:spcBef>
              <a:spcAft>
                <a:spcPts val="375"/>
              </a:spcAft>
              <a:buFont typeface="Arial" panose="020B0604020202020204" pitchFamily="34" charset="0"/>
              <a:buChar char="•"/>
            </a:pPr>
            <a:r>
              <a:rPr lang="en-US" b="0" i="0" dirty="0">
                <a:solidFill>
                  <a:srgbClr val="273239"/>
                </a:solidFill>
                <a:effectLst/>
                <a:latin typeface="Nunito" pitchFamily="2" charset="0"/>
              </a:rPr>
              <a:t>An input parameter is a parameter passed from the calling object (client) to the called object (server) during a method invocation.</a:t>
            </a:r>
          </a:p>
          <a:p>
            <a:pPr marL="742950" lvl="1" indent="-285750" algn="l" fontAlgn="base">
              <a:spcBef>
                <a:spcPts val="375"/>
              </a:spcBef>
              <a:spcAft>
                <a:spcPts val="375"/>
              </a:spcAft>
              <a:buFont typeface="Arial" panose="020B0604020202020204" pitchFamily="34" charset="0"/>
              <a:buChar char="•"/>
            </a:pPr>
            <a:r>
              <a:rPr lang="en-US" b="0" i="0" dirty="0">
                <a:solidFill>
                  <a:srgbClr val="273239"/>
                </a:solidFill>
                <a:effectLst/>
                <a:latin typeface="Nunito" pitchFamily="2" charset="0"/>
              </a:rPr>
              <a:t>It is represented by an arrow pointing towards the receiving class (the class that owns the method).</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Out (Output):</a:t>
            </a:r>
            <a:endParaRPr lang="en-US" b="0" i="0" dirty="0">
              <a:solidFill>
                <a:srgbClr val="273239"/>
              </a:solidFill>
              <a:effectLst/>
              <a:latin typeface="Nunito" pitchFamily="2" charset="0"/>
            </a:endParaRPr>
          </a:p>
          <a:p>
            <a:pPr marL="742950" lvl="1" indent="-285750" algn="l" fontAlgn="base">
              <a:spcBef>
                <a:spcPts val="375"/>
              </a:spcBef>
              <a:spcAft>
                <a:spcPts val="375"/>
              </a:spcAft>
              <a:buFont typeface="Arial" panose="020B0604020202020204" pitchFamily="34" charset="0"/>
              <a:buChar char="•"/>
            </a:pPr>
            <a:r>
              <a:rPr lang="en-US" b="0" i="0" dirty="0">
                <a:solidFill>
                  <a:srgbClr val="273239"/>
                </a:solidFill>
                <a:effectLst/>
                <a:latin typeface="Nunito" pitchFamily="2" charset="0"/>
              </a:rPr>
              <a:t>An output parameter is a parameter passed from the called object (server) back to the calling object (client) after the method execution.</a:t>
            </a:r>
          </a:p>
          <a:p>
            <a:pPr marL="742950" lvl="1" indent="-285750" algn="l" fontAlgn="base">
              <a:spcBef>
                <a:spcPts val="375"/>
              </a:spcBef>
              <a:spcAft>
                <a:spcPts val="375"/>
              </a:spcAft>
              <a:buFont typeface="Arial" panose="020B0604020202020204" pitchFamily="34" charset="0"/>
              <a:buChar char="•"/>
            </a:pPr>
            <a:r>
              <a:rPr lang="en-US" b="0" i="0" dirty="0">
                <a:solidFill>
                  <a:srgbClr val="273239"/>
                </a:solidFill>
                <a:effectLst/>
                <a:latin typeface="Nunito" pitchFamily="2" charset="0"/>
              </a:rPr>
              <a:t>It is represented by an arrow pointing away from the receiving class.</a:t>
            </a:r>
          </a:p>
          <a:p>
            <a:pPr algn="l" fontAlgn="base">
              <a:spcAft>
                <a:spcPts val="1800"/>
              </a:spcAft>
              <a:buFont typeface="Arial" panose="020B0604020202020204" pitchFamily="34" charset="0"/>
              <a:buChar char="•"/>
            </a:pPr>
            <a:r>
              <a:rPr lang="en-US" b="1" i="0" dirty="0" err="1">
                <a:solidFill>
                  <a:srgbClr val="273239"/>
                </a:solidFill>
                <a:effectLst/>
                <a:latin typeface="Nunito" pitchFamily="2" charset="0"/>
              </a:rPr>
              <a:t>InOut</a:t>
            </a:r>
            <a:r>
              <a:rPr lang="en-US" b="1" i="0" dirty="0">
                <a:solidFill>
                  <a:srgbClr val="273239"/>
                </a:solidFill>
                <a:effectLst/>
                <a:latin typeface="Nunito" pitchFamily="2" charset="0"/>
              </a:rPr>
              <a:t> (Input and Output):</a:t>
            </a:r>
            <a:endParaRPr lang="en-US" b="0" i="0" dirty="0">
              <a:solidFill>
                <a:srgbClr val="273239"/>
              </a:solidFill>
              <a:effectLst/>
              <a:latin typeface="Nunito" pitchFamily="2" charset="0"/>
            </a:endParaRPr>
          </a:p>
          <a:p>
            <a:pPr marL="742950" lvl="1" indent="-285750" algn="l" fontAlgn="base">
              <a:spcBef>
                <a:spcPts val="375"/>
              </a:spcBef>
              <a:spcAft>
                <a:spcPts val="375"/>
              </a:spcAft>
              <a:buFont typeface="Arial" panose="020B0604020202020204" pitchFamily="34" charset="0"/>
              <a:buChar char="•"/>
            </a:pPr>
            <a:r>
              <a:rPr lang="en-US" b="0" i="0" dirty="0">
                <a:solidFill>
                  <a:srgbClr val="273239"/>
                </a:solidFill>
                <a:effectLst/>
                <a:latin typeface="Nunito" pitchFamily="2" charset="0"/>
              </a:rPr>
              <a:t>An </a:t>
            </a:r>
            <a:r>
              <a:rPr lang="en-US" b="0" i="0" dirty="0" err="1">
                <a:solidFill>
                  <a:srgbClr val="273239"/>
                </a:solidFill>
                <a:effectLst/>
                <a:latin typeface="Nunito" pitchFamily="2" charset="0"/>
              </a:rPr>
              <a:t>InOut</a:t>
            </a:r>
            <a:r>
              <a:rPr lang="en-US" b="0" i="0" dirty="0">
                <a:solidFill>
                  <a:srgbClr val="273239"/>
                </a:solidFill>
                <a:effectLst/>
                <a:latin typeface="Nunito" pitchFamily="2" charset="0"/>
              </a:rPr>
              <a:t> parameter serves as both input and output. It carries information from the calling object to the called object and vice versa.</a:t>
            </a:r>
          </a:p>
          <a:p>
            <a:pPr marL="742950" lvl="1" indent="-285750" algn="l" fontAlgn="base">
              <a:spcBef>
                <a:spcPts val="375"/>
              </a:spcBef>
              <a:spcAft>
                <a:spcPts val="375"/>
              </a:spcAft>
              <a:buFont typeface="Arial" panose="020B0604020202020204" pitchFamily="34" charset="0"/>
              <a:buChar char="•"/>
            </a:pPr>
            <a:r>
              <a:rPr lang="en-US" b="0" i="0" dirty="0">
                <a:solidFill>
                  <a:srgbClr val="273239"/>
                </a:solidFill>
                <a:effectLst/>
                <a:latin typeface="Nunito" pitchFamily="2" charset="0"/>
              </a:rPr>
              <a:t>It is represented by an arrow pointing towards and away from the receiving class.</a:t>
            </a:r>
          </a:p>
          <a:p>
            <a:endParaRPr lang="en-IN" dirty="0"/>
          </a:p>
        </p:txBody>
      </p:sp>
    </p:spTree>
    <p:extLst>
      <p:ext uri="{BB962C8B-B14F-4D97-AF65-F5344CB8AC3E}">
        <p14:creationId xmlns:p14="http://schemas.microsoft.com/office/powerpoint/2010/main" val="942266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63359C-73E2-93D8-6B52-D28C044E4A1C}"/>
              </a:ext>
            </a:extLst>
          </p:cNvPr>
          <p:cNvPicPr>
            <a:picLocks noGrp="1" noChangeAspect="1"/>
          </p:cNvPicPr>
          <p:nvPr>
            <p:ph idx="1"/>
          </p:nvPr>
        </p:nvPicPr>
        <p:blipFill>
          <a:blip r:embed="rId2"/>
          <a:stretch>
            <a:fillRect/>
          </a:stretch>
        </p:blipFill>
        <p:spPr>
          <a:xfrm>
            <a:off x="1753347" y="1825625"/>
            <a:ext cx="8685305" cy="4351338"/>
          </a:xfrm>
          <a:prstGeom prst="rect">
            <a:avLst/>
          </a:prstGeom>
        </p:spPr>
      </p:pic>
    </p:spTree>
    <p:extLst>
      <p:ext uri="{BB962C8B-B14F-4D97-AF65-F5344CB8AC3E}">
        <p14:creationId xmlns:p14="http://schemas.microsoft.com/office/powerpoint/2010/main" val="3706317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835491-8030-E868-116B-5C26FEC3BB6C}"/>
              </a:ext>
            </a:extLst>
          </p:cNvPr>
          <p:cNvSpPr>
            <a:spLocks noGrp="1"/>
          </p:cNvSpPr>
          <p:nvPr>
            <p:ph idx="1"/>
          </p:nvPr>
        </p:nvSpPr>
        <p:spPr>
          <a:xfrm>
            <a:off x="838200" y="107092"/>
            <a:ext cx="10515600" cy="6069871"/>
          </a:xfrm>
        </p:spPr>
        <p:txBody>
          <a:bodyPr/>
          <a:lstStyle/>
          <a:p>
            <a:pPr algn="l" fontAlgn="base">
              <a:spcBef>
                <a:spcPts val="1800"/>
              </a:spcBef>
              <a:spcAft>
                <a:spcPts val="1800"/>
              </a:spcAft>
            </a:pPr>
            <a:r>
              <a:rPr lang="en-US" b="1" i="0" dirty="0">
                <a:solidFill>
                  <a:srgbClr val="273239"/>
                </a:solidFill>
                <a:effectLst/>
                <a:latin typeface="Nunito" pitchFamily="2" charset="0"/>
              </a:rPr>
              <a:t> Association</a:t>
            </a:r>
          </a:p>
          <a:p>
            <a:pPr algn="l" rtl="0" fontAlgn="base">
              <a:spcAft>
                <a:spcPts val="750"/>
              </a:spcAft>
            </a:pPr>
            <a:r>
              <a:rPr lang="en-US" b="0" i="0" dirty="0">
                <a:solidFill>
                  <a:srgbClr val="273239"/>
                </a:solidFill>
                <a:effectLst/>
                <a:latin typeface="Nunito" pitchFamily="2" charset="0"/>
              </a:rPr>
              <a:t>An association represents a bi-directional relationship between two classes.</a:t>
            </a:r>
          </a:p>
          <a:p>
            <a:pPr algn="l" rtl="0" fontAlgn="base">
              <a:spcAft>
                <a:spcPts val="750"/>
              </a:spcAft>
            </a:pPr>
            <a:r>
              <a:rPr lang="en-US" b="0" i="0" dirty="0">
                <a:solidFill>
                  <a:srgbClr val="273239"/>
                </a:solidFill>
                <a:effectLst/>
                <a:latin typeface="Nunito" pitchFamily="2" charset="0"/>
              </a:rPr>
              <a:t> It indicates that instances of one class are connected to instances of another class. Associations are typically depicted as a solid line connecting the classes, with optional arrows indicating the direction of the relationship.</a:t>
            </a:r>
          </a:p>
          <a:p>
            <a:endParaRPr lang="en-IN" dirty="0"/>
          </a:p>
        </p:txBody>
      </p:sp>
      <p:pic>
        <p:nvPicPr>
          <p:cNvPr id="5" name="Picture 4">
            <a:extLst>
              <a:ext uri="{FF2B5EF4-FFF2-40B4-BE49-F238E27FC236}">
                <a16:creationId xmlns:a16="http://schemas.microsoft.com/office/drawing/2014/main" id="{9EC0D098-489E-5AD9-1F2A-E3B9B9C11DBF}"/>
              </a:ext>
            </a:extLst>
          </p:cNvPr>
          <p:cNvPicPr>
            <a:picLocks noChangeAspect="1"/>
          </p:cNvPicPr>
          <p:nvPr/>
        </p:nvPicPr>
        <p:blipFill>
          <a:blip r:embed="rId2"/>
          <a:stretch>
            <a:fillRect/>
          </a:stretch>
        </p:blipFill>
        <p:spPr>
          <a:xfrm>
            <a:off x="5671752" y="4153543"/>
            <a:ext cx="2133600" cy="1285875"/>
          </a:xfrm>
          <a:prstGeom prst="rect">
            <a:avLst/>
          </a:prstGeom>
        </p:spPr>
      </p:pic>
    </p:spTree>
    <p:extLst>
      <p:ext uri="{BB962C8B-B14F-4D97-AF65-F5344CB8AC3E}">
        <p14:creationId xmlns:p14="http://schemas.microsoft.com/office/powerpoint/2010/main" val="2882654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3A7C4-3126-DB68-84E2-BF9D2851965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BBD866A-ECA4-1F31-CE4C-878957039300}"/>
              </a:ext>
            </a:extLst>
          </p:cNvPr>
          <p:cNvPicPr>
            <a:picLocks noGrp="1" noChangeAspect="1"/>
          </p:cNvPicPr>
          <p:nvPr>
            <p:ph idx="1"/>
          </p:nvPr>
        </p:nvPicPr>
        <p:blipFill>
          <a:blip r:embed="rId2"/>
          <a:stretch>
            <a:fillRect/>
          </a:stretch>
        </p:blipFill>
        <p:spPr>
          <a:xfrm>
            <a:off x="1787322" y="1825625"/>
            <a:ext cx="8617355" cy="4351338"/>
          </a:xfrm>
          <a:prstGeom prst="rect">
            <a:avLst/>
          </a:prstGeom>
        </p:spPr>
      </p:pic>
    </p:spTree>
    <p:extLst>
      <p:ext uri="{BB962C8B-B14F-4D97-AF65-F5344CB8AC3E}">
        <p14:creationId xmlns:p14="http://schemas.microsoft.com/office/powerpoint/2010/main" val="2075076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4A19-B545-6BA9-E86E-B3B5FD9050A6}"/>
              </a:ext>
            </a:extLst>
          </p:cNvPr>
          <p:cNvSpPr>
            <a:spLocks noGrp="1"/>
          </p:cNvSpPr>
          <p:nvPr>
            <p:ph type="title"/>
          </p:nvPr>
        </p:nvSpPr>
        <p:spPr/>
        <p:txBody>
          <a:bodyPr/>
          <a:lstStyle/>
          <a:p>
            <a:pPr algn="ctr"/>
            <a:r>
              <a:rPr lang="en-IN" b="1" i="0" dirty="0">
                <a:solidFill>
                  <a:srgbClr val="273239"/>
                </a:solidFill>
                <a:effectLst/>
                <a:latin typeface="Nunito" pitchFamily="2" charset="0"/>
              </a:rPr>
              <a:t> Aggregation</a:t>
            </a:r>
            <a:br>
              <a:rPr lang="en-IN"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B3815914-4B62-BF87-8B5A-4F87ADA073B2}"/>
              </a:ext>
            </a:extLst>
          </p:cNvPr>
          <p:cNvSpPr>
            <a:spLocks noGrp="1"/>
          </p:cNvSpPr>
          <p:nvPr>
            <p:ph idx="1"/>
          </p:nvPr>
        </p:nvSpPr>
        <p:spPr/>
        <p:txBody>
          <a:bodyPr/>
          <a:lstStyle/>
          <a:p>
            <a:r>
              <a:rPr lang="en-US" b="0" i="0" dirty="0">
                <a:solidFill>
                  <a:srgbClr val="273239"/>
                </a:solidFill>
                <a:effectLst/>
                <a:latin typeface="Nunito" pitchFamily="2" charset="0"/>
              </a:rPr>
              <a:t>Aggregation is a specialized form of association that represents a “whole-part” relationship.  </a:t>
            </a:r>
          </a:p>
          <a:p>
            <a:r>
              <a:rPr lang="en-US" b="0" i="0" dirty="0">
                <a:solidFill>
                  <a:srgbClr val="273239"/>
                </a:solidFill>
                <a:effectLst/>
                <a:latin typeface="Nunito" pitchFamily="2" charset="0"/>
              </a:rPr>
              <a:t>In this kind of relationship, the child class can exist independently of its parent class.</a:t>
            </a:r>
            <a:endParaRPr lang="en-IN" dirty="0"/>
          </a:p>
        </p:txBody>
      </p:sp>
    </p:spTree>
    <p:extLst>
      <p:ext uri="{BB962C8B-B14F-4D97-AF65-F5344CB8AC3E}">
        <p14:creationId xmlns:p14="http://schemas.microsoft.com/office/powerpoint/2010/main" val="356902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E5F17-B0A4-4E00-5FE7-16EC4854314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C808552-F03A-3D88-A869-303EE2FF1D88}"/>
              </a:ext>
            </a:extLst>
          </p:cNvPr>
          <p:cNvPicPr>
            <a:picLocks noGrp="1" noChangeAspect="1"/>
          </p:cNvPicPr>
          <p:nvPr>
            <p:ph idx="1"/>
          </p:nvPr>
        </p:nvPicPr>
        <p:blipFill>
          <a:blip r:embed="rId2"/>
          <a:stretch>
            <a:fillRect/>
          </a:stretch>
        </p:blipFill>
        <p:spPr>
          <a:xfrm>
            <a:off x="1744662" y="1825625"/>
            <a:ext cx="8702676" cy="4351338"/>
          </a:xfrm>
          <a:prstGeom prst="rect">
            <a:avLst/>
          </a:prstGeom>
        </p:spPr>
      </p:pic>
    </p:spTree>
    <p:extLst>
      <p:ext uri="{BB962C8B-B14F-4D97-AF65-F5344CB8AC3E}">
        <p14:creationId xmlns:p14="http://schemas.microsoft.com/office/powerpoint/2010/main" val="3474382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7701-2A51-A81A-5BC8-CE6F068B7F1B}"/>
              </a:ext>
            </a:extLst>
          </p:cNvPr>
          <p:cNvSpPr>
            <a:spLocks noGrp="1"/>
          </p:cNvSpPr>
          <p:nvPr>
            <p:ph type="title"/>
          </p:nvPr>
        </p:nvSpPr>
        <p:spPr/>
        <p:txBody>
          <a:bodyPr/>
          <a:lstStyle/>
          <a:p>
            <a:pPr algn="ctr"/>
            <a:r>
              <a:rPr lang="en-US" b="1" i="0" dirty="0">
                <a:solidFill>
                  <a:srgbClr val="273239"/>
                </a:solidFill>
                <a:effectLst/>
                <a:latin typeface="Nunito" pitchFamily="2" charset="0"/>
              </a:rPr>
              <a:t>Composition</a:t>
            </a:r>
            <a:br>
              <a:rPr lang="en-US"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38F61337-2DE8-D419-1094-02A12F41944D}"/>
              </a:ext>
            </a:extLst>
          </p:cNvPr>
          <p:cNvSpPr>
            <a:spLocks noGrp="1"/>
          </p:cNvSpPr>
          <p:nvPr>
            <p:ph idx="1"/>
          </p:nvPr>
        </p:nvSpPr>
        <p:spPr/>
        <p:txBody>
          <a:bodyPr/>
          <a:lstStyle/>
          <a:p>
            <a:pPr algn="l" rtl="0" fontAlgn="base">
              <a:spcAft>
                <a:spcPts val="750"/>
              </a:spcAft>
            </a:pPr>
            <a:r>
              <a:rPr lang="en-US" b="0" i="0" dirty="0">
                <a:solidFill>
                  <a:srgbClr val="273239"/>
                </a:solidFill>
                <a:effectLst/>
                <a:latin typeface="Nunito" pitchFamily="2" charset="0"/>
              </a:rPr>
              <a:t>Composition is a stronger form of aggregation, indicating a more significant ownership or dependency relationship. </a:t>
            </a:r>
          </a:p>
          <a:p>
            <a:pPr algn="l" rtl="0" fontAlgn="base">
              <a:spcAft>
                <a:spcPts val="750"/>
              </a:spcAft>
            </a:pPr>
            <a:r>
              <a:rPr lang="en-US" b="0" i="0" dirty="0">
                <a:solidFill>
                  <a:srgbClr val="273239"/>
                </a:solidFill>
                <a:effectLst/>
                <a:latin typeface="Nunito" pitchFamily="2" charset="0"/>
              </a:rPr>
              <a:t>In composition, the part class cannot exist independently of the whole class.</a:t>
            </a:r>
          </a:p>
          <a:p>
            <a:pPr algn="l" rtl="0" fontAlgn="base">
              <a:spcAft>
                <a:spcPts val="750"/>
              </a:spcAft>
            </a:pPr>
            <a:r>
              <a:rPr lang="en-US" b="0" i="0" dirty="0">
                <a:solidFill>
                  <a:srgbClr val="273239"/>
                </a:solidFill>
                <a:effectLst/>
                <a:latin typeface="Nunito" pitchFamily="2" charset="0"/>
              </a:rPr>
              <a:t> Composition is represented by a filled diamond shape on the side of the whole class.</a:t>
            </a:r>
          </a:p>
          <a:p>
            <a:endParaRPr lang="en-IN" dirty="0"/>
          </a:p>
        </p:txBody>
      </p:sp>
    </p:spTree>
    <p:extLst>
      <p:ext uri="{BB962C8B-B14F-4D97-AF65-F5344CB8AC3E}">
        <p14:creationId xmlns:p14="http://schemas.microsoft.com/office/powerpoint/2010/main" val="1929454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B48C7-3BF8-06FC-2A5A-008619DEB8B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C9BB730E-E03C-5AC1-429D-E3E680A99AE1}"/>
              </a:ext>
            </a:extLst>
          </p:cNvPr>
          <p:cNvPicPr>
            <a:picLocks noGrp="1" noChangeAspect="1"/>
          </p:cNvPicPr>
          <p:nvPr>
            <p:ph idx="1"/>
          </p:nvPr>
        </p:nvPicPr>
        <p:blipFill>
          <a:blip r:embed="rId2"/>
          <a:stretch>
            <a:fillRect/>
          </a:stretch>
        </p:blipFill>
        <p:spPr>
          <a:xfrm>
            <a:off x="1813187" y="1825625"/>
            <a:ext cx="8565625" cy="4351338"/>
          </a:xfrm>
          <a:prstGeom prst="rect">
            <a:avLst/>
          </a:prstGeom>
        </p:spPr>
      </p:pic>
    </p:spTree>
    <p:extLst>
      <p:ext uri="{BB962C8B-B14F-4D97-AF65-F5344CB8AC3E}">
        <p14:creationId xmlns:p14="http://schemas.microsoft.com/office/powerpoint/2010/main" val="16230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16C2-D3DA-3C1E-A1D4-5FFCDDD0BFFF}"/>
              </a:ext>
            </a:extLst>
          </p:cNvPr>
          <p:cNvSpPr>
            <a:spLocks noGrp="1"/>
          </p:cNvSpPr>
          <p:nvPr>
            <p:ph type="title"/>
          </p:nvPr>
        </p:nvSpPr>
        <p:spPr/>
        <p:txBody>
          <a:bodyPr/>
          <a:lstStyle/>
          <a:p>
            <a:pPr algn="ctr"/>
            <a:r>
              <a:rPr lang="en-IN" b="1" i="0" dirty="0">
                <a:solidFill>
                  <a:srgbClr val="273239"/>
                </a:solidFill>
                <a:effectLst/>
                <a:latin typeface="Nunito" pitchFamily="2" charset="0"/>
              </a:rPr>
              <a:t>Generalization(Inheritance)</a:t>
            </a:r>
            <a:br>
              <a:rPr lang="en-IN"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38C914E5-1C72-B961-9AE8-7B6C5F6F31FB}"/>
              </a:ext>
            </a:extLst>
          </p:cNvPr>
          <p:cNvSpPr>
            <a:spLocks noGrp="1"/>
          </p:cNvSpPr>
          <p:nvPr>
            <p:ph idx="1"/>
          </p:nvPr>
        </p:nvSpPr>
        <p:spPr/>
        <p:txBody>
          <a:bodyPr/>
          <a:lstStyle/>
          <a:p>
            <a:r>
              <a:rPr lang="en-US" b="0" i="0" dirty="0">
                <a:solidFill>
                  <a:srgbClr val="273239"/>
                </a:solidFill>
                <a:effectLst/>
                <a:latin typeface="Nunito" pitchFamily="2" charset="0"/>
              </a:rPr>
              <a:t>Inheritance represents an “is-a” relationship between classes, where one class (the subclass or child) inherits the properties and behaviors of another class (the superclass or parent).</a:t>
            </a:r>
            <a:endParaRPr lang="en-IN" dirty="0"/>
          </a:p>
        </p:txBody>
      </p:sp>
    </p:spTree>
    <p:extLst>
      <p:ext uri="{BB962C8B-B14F-4D97-AF65-F5344CB8AC3E}">
        <p14:creationId xmlns:p14="http://schemas.microsoft.com/office/powerpoint/2010/main" val="241418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E689C-C43C-2462-0458-8CBAE5EEC25D}"/>
              </a:ext>
            </a:extLst>
          </p:cNvPr>
          <p:cNvSpPr>
            <a:spLocks noGrp="1"/>
          </p:cNvSpPr>
          <p:nvPr>
            <p:ph type="title"/>
          </p:nvPr>
        </p:nvSpPr>
        <p:spPr/>
        <p:txBody>
          <a:bodyPr/>
          <a:lstStyle/>
          <a:p>
            <a:r>
              <a:rPr lang="en-US" b="1" i="0" dirty="0">
                <a:solidFill>
                  <a:srgbClr val="273239"/>
                </a:solidFill>
                <a:effectLst/>
                <a:latin typeface="Nunito" pitchFamily="2" charset="0"/>
              </a:rPr>
              <a:t>Steps to create UML Diagrams</a:t>
            </a:r>
            <a:br>
              <a:rPr lang="en-US" b="1" i="0" dirty="0">
                <a:solidFill>
                  <a:srgbClr val="273239"/>
                </a:solidFill>
                <a:effectLst/>
                <a:latin typeface="Nunito" pitchFamily="2" charset="0"/>
              </a:rPr>
            </a:br>
            <a:endParaRPr lang="en-IN" dirty="0"/>
          </a:p>
        </p:txBody>
      </p:sp>
      <p:pic>
        <p:nvPicPr>
          <p:cNvPr id="4" name="Content Placeholder 3">
            <a:extLst>
              <a:ext uri="{FF2B5EF4-FFF2-40B4-BE49-F238E27FC236}">
                <a16:creationId xmlns:a16="http://schemas.microsoft.com/office/drawing/2014/main" id="{022FA338-0DD7-2845-FA2C-F1EAAC3561DB}"/>
              </a:ext>
            </a:extLst>
          </p:cNvPr>
          <p:cNvPicPr>
            <a:picLocks noGrp="1" noChangeAspect="1"/>
          </p:cNvPicPr>
          <p:nvPr>
            <p:ph idx="1"/>
          </p:nvPr>
        </p:nvPicPr>
        <p:blipFill>
          <a:blip r:embed="rId2"/>
          <a:stretch>
            <a:fillRect/>
          </a:stretch>
        </p:blipFill>
        <p:spPr>
          <a:xfrm>
            <a:off x="922638" y="1800912"/>
            <a:ext cx="10305535" cy="4351338"/>
          </a:xfrm>
          <a:prstGeom prst="rect">
            <a:avLst/>
          </a:prstGeom>
        </p:spPr>
      </p:pic>
    </p:spTree>
    <p:extLst>
      <p:ext uri="{BB962C8B-B14F-4D97-AF65-F5344CB8AC3E}">
        <p14:creationId xmlns:p14="http://schemas.microsoft.com/office/powerpoint/2010/main" val="1549373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E0D6-4D57-088A-83AF-F371B58AC92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48D2D74-0A4D-36BC-77D2-2B4499AF8A03}"/>
              </a:ext>
            </a:extLst>
          </p:cNvPr>
          <p:cNvPicPr>
            <a:picLocks noGrp="1" noChangeAspect="1"/>
          </p:cNvPicPr>
          <p:nvPr>
            <p:ph idx="1"/>
          </p:nvPr>
        </p:nvPicPr>
        <p:blipFill>
          <a:blip r:embed="rId2"/>
          <a:stretch>
            <a:fillRect/>
          </a:stretch>
        </p:blipFill>
        <p:spPr>
          <a:xfrm>
            <a:off x="1416908" y="1825625"/>
            <a:ext cx="9078097" cy="4351338"/>
          </a:xfrm>
          <a:prstGeom prst="rect">
            <a:avLst/>
          </a:prstGeom>
        </p:spPr>
      </p:pic>
    </p:spTree>
    <p:extLst>
      <p:ext uri="{BB962C8B-B14F-4D97-AF65-F5344CB8AC3E}">
        <p14:creationId xmlns:p14="http://schemas.microsoft.com/office/powerpoint/2010/main" val="3516542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9590-3AA9-C985-48E4-8BBD10FC2C4E}"/>
              </a:ext>
            </a:extLst>
          </p:cNvPr>
          <p:cNvSpPr>
            <a:spLocks noGrp="1"/>
          </p:cNvSpPr>
          <p:nvPr>
            <p:ph type="title"/>
          </p:nvPr>
        </p:nvSpPr>
        <p:spPr/>
        <p:txBody>
          <a:bodyPr/>
          <a:lstStyle/>
          <a:p>
            <a:r>
              <a:rPr lang="en-IN" b="1" i="0" dirty="0">
                <a:solidFill>
                  <a:srgbClr val="273239"/>
                </a:solidFill>
                <a:effectLst/>
                <a:latin typeface="Nunito" pitchFamily="2" charset="0"/>
              </a:rPr>
              <a:t>Realization (Interface Implementation)</a:t>
            </a:r>
            <a:br>
              <a:rPr lang="en-IN"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11B259BB-8E4C-C4F0-A1C2-2689D9A3960D}"/>
              </a:ext>
            </a:extLst>
          </p:cNvPr>
          <p:cNvSpPr>
            <a:spLocks noGrp="1"/>
          </p:cNvSpPr>
          <p:nvPr>
            <p:ph idx="1"/>
          </p:nvPr>
        </p:nvSpPr>
        <p:spPr/>
        <p:txBody>
          <a:bodyPr/>
          <a:lstStyle/>
          <a:p>
            <a:r>
              <a:rPr lang="en-US" b="0" i="0" dirty="0">
                <a:solidFill>
                  <a:srgbClr val="273239"/>
                </a:solidFill>
                <a:effectLst/>
                <a:latin typeface="Nunito" pitchFamily="2" charset="0"/>
              </a:rPr>
              <a:t>Realization indicates that a class implements the features of an interface. It is often used in cases where a class realizes the operations defined by an interface. </a:t>
            </a:r>
            <a:endParaRPr lang="en-IN" dirty="0"/>
          </a:p>
        </p:txBody>
      </p:sp>
    </p:spTree>
    <p:extLst>
      <p:ext uri="{BB962C8B-B14F-4D97-AF65-F5344CB8AC3E}">
        <p14:creationId xmlns:p14="http://schemas.microsoft.com/office/powerpoint/2010/main" val="1530421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AE86-243D-41C0-A3A7-EC39ADCCD0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0D2D13-4149-097B-526A-6ED60927170F}"/>
              </a:ext>
            </a:extLst>
          </p:cNvPr>
          <p:cNvSpPr>
            <a:spLocks noGrp="1"/>
          </p:cNvSpPr>
          <p:nvPr>
            <p:ph idx="1"/>
          </p:nvPr>
        </p:nvSpPr>
        <p:spPr/>
        <p:txBody>
          <a:bodyPr>
            <a:normAutofit fontScale="77500" lnSpcReduction="20000"/>
          </a:bodyPr>
          <a:lstStyle/>
          <a:p>
            <a:pPr algn="l" rtl="0" fontAlgn="base">
              <a:spcAft>
                <a:spcPts val="750"/>
              </a:spcAft>
            </a:pPr>
            <a:r>
              <a:rPr lang="en-US" b="0" i="0" dirty="0">
                <a:solidFill>
                  <a:srgbClr val="273239"/>
                </a:solidFill>
                <a:effectLst/>
                <a:latin typeface="Nunito" pitchFamily="2" charset="0"/>
              </a:rPr>
              <a:t>Let’s consider the scenario where a “Person” and a “Corporation” both realizing an “Owner” interface.</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Owner Interface:</a:t>
            </a:r>
            <a:r>
              <a:rPr lang="en-US" b="0" i="0" dirty="0">
                <a:solidFill>
                  <a:srgbClr val="273239"/>
                </a:solidFill>
                <a:effectLst/>
                <a:latin typeface="Nunito" pitchFamily="2" charset="0"/>
              </a:rPr>
              <a:t> This interface now includes methods such as “acquire(property)” and “dispose(property)” to represent actions related to acquiring and disposing of property.</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Person Class (Realization):</a:t>
            </a:r>
            <a:r>
              <a:rPr lang="en-US" b="0" i="0" dirty="0">
                <a:solidFill>
                  <a:srgbClr val="273239"/>
                </a:solidFill>
                <a:effectLst/>
                <a:latin typeface="Nunito" pitchFamily="2" charset="0"/>
              </a:rPr>
              <a:t> The Person class implements the Owner interface, providing concrete implementations for the “acquire(property)” and “dispose(property)” methods. For instance, a person can acquire ownership of a house or dispose of a car.</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Corporation Class (Realization):</a:t>
            </a:r>
            <a:r>
              <a:rPr lang="en-US" b="0" i="0" dirty="0">
                <a:solidFill>
                  <a:srgbClr val="273239"/>
                </a:solidFill>
                <a:effectLst/>
                <a:latin typeface="Nunito" pitchFamily="2" charset="0"/>
              </a:rPr>
              <a:t> Similarly, the Corporation class also implements the Owner interface, offering specific implementations for the “acquire(property)” and “dispose(property)” methods. For example, a corporation can acquire ownership of real estate properties or dispose of company vehicles.</a:t>
            </a:r>
          </a:p>
          <a:p>
            <a:endParaRPr lang="en-IN" dirty="0"/>
          </a:p>
        </p:txBody>
      </p:sp>
    </p:spTree>
    <p:extLst>
      <p:ext uri="{BB962C8B-B14F-4D97-AF65-F5344CB8AC3E}">
        <p14:creationId xmlns:p14="http://schemas.microsoft.com/office/powerpoint/2010/main" val="3479638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A131-0E19-3883-B473-28C873AF632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08F2114-CD68-1781-4531-913B08E9BB73}"/>
              </a:ext>
            </a:extLst>
          </p:cNvPr>
          <p:cNvPicPr>
            <a:picLocks noGrp="1" noChangeAspect="1"/>
          </p:cNvPicPr>
          <p:nvPr>
            <p:ph idx="1"/>
          </p:nvPr>
        </p:nvPicPr>
        <p:blipFill>
          <a:blip r:embed="rId2"/>
          <a:stretch>
            <a:fillRect/>
          </a:stretch>
        </p:blipFill>
        <p:spPr>
          <a:xfrm>
            <a:off x="1744662" y="1825625"/>
            <a:ext cx="8702676" cy="4351338"/>
          </a:xfrm>
          <a:prstGeom prst="rect">
            <a:avLst/>
          </a:prstGeom>
        </p:spPr>
      </p:pic>
    </p:spTree>
    <p:extLst>
      <p:ext uri="{BB962C8B-B14F-4D97-AF65-F5344CB8AC3E}">
        <p14:creationId xmlns:p14="http://schemas.microsoft.com/office/powerpoint/2010/main" val="4132952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5ECC-45CD-CB22-A51C-5319F9FF78D0}"/>
              </a:ext>
            </a:extLst>
          </p:cNvPr>
          <p:cNvSpPr>
            <a:spLocks noGrp="1"/>
          </p:cNvSpPr>
          <p:nvPr>
            <p:ph type="title"/>
          </p:nvPr>
        </p:nvSpPr>
        <p:spPr/>
        <p:txBody>
          <a:bodyPr/>
          <a:lstStyle/>
          <a:p>
            <a:pPr algn="ctr"/>
            <a:r>
              <a:rPr lang="en-IN" b="1" i="0" dirty="0">
                <a:solidFill>
                  <a:srgbClr val="273239"/>
                </a:solidFill>
                <a:effectLst/>
                <a:latin typeface="Nunito" pitchFamily="2" charset="0"/>
              </a:rPr>
              <a:t>Dependency Relationship</a:t>
            </a:r>
            <a:br>
              <a:rPr lang="en-IN"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268E8383-6644-EDB6-CC7E-9935DAE93A43}"/>
              </a:ext>
            </a:extLst>
          </p:cNvPr>
          <p:cNvSpPr>
            <a:spLocks noGrp="1"/>
          </p:cNvSpPr>
          <p:nvPr>
            <p:ph idx="1"/>
          </p:nvPr>
        </p:nvSpPr>
        <p:spPr/>
        <p:txBody>
          <a:bodyPr/>
          <a:lstStyle/>
          <a:p>
            <a:r>
              <a:rPr lang="en-US" b="0" i="0" dirty="0">
                <a:solidFill>
                  <a:srgbClr val="273239"/>
                </a:solidFill>
                <a:effectLst/>
                <a:latin typeface="Nunito" pitchFamily="2" charset="0"/>
              </a:rPr>
              <a:t>A dependency exists between two classes when one class relies on another, but the relationship is not as strong as association or inheritance. </a:t>
            </a:r>
            <a:endParaRPr lang="en-US" dirty="0">
              <a:solidFill>
                <a:srgbClr val="273239"/>
              </a:solidFill>
              <a:latin typeface="Nunito" pitchFamily="2" charset="0"/>
            </a:endParaRPr>
          </a:p>
          <a:p>
            <a:r>
              <a:rPr lang="en-US" b="0" i="0" dirty="0">
                <a:solidFill>
                  <a:srgbClr val="273239"/>
                </a:solidFill>
                <a:effectLst/>
                <a:latin typeface="Nunito" pitchFamily="2" charset="0"/>
              </a:rPr>
              <a:t>It represents a more loosely coupled connection between classes. </a:t>
            </a:r>
          </a:p>
          <a:p>
            <a:r>
              <a:rPr lang="en-US" b="0" i="0" dirty="0">
                <a:solidFill>
                  <a:srgbClr val="273239"/>
                </a:solidFill>
                <a:effectLst/>
                <a:latin typeface="Nunito" pitchFamily="2" charset="0"/>
              </a:rPr>
              <a:t>Dependencies are often depicted as a dashed arrow.</a:t>
            </a:r>
            <a:endParaRPr lang="en-IN" dirty="0"/>
          </a:p>
        </p:txBody>
      </p:sp>
    </p:spTree>
    <p:extLst>
      <p:ext uri="{BB962C8B-B14F-4D97-AF65-F5344CB8AC3E}">
        <p14:creationId xmlns:p14="http://schemas.microsoft.com/office/powerpoint/2010/main" val="268715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989-B000-A5D4-5753-D43EEC62F28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6D3E1AC-0C72-CAB0-1F77-56322B242E8C}"/>
              </a:ext>
            </a:extLst>
          </p:cNvPr>
          <p:cNvPicPr>
            <a:picLocks noGrp="1" noChangeAspect="1"/>
          </p:cNvPicPr>
          <p:nvPr>
            <p:ph idx="1"/>
          </p:nvPr>
        </p:nvPicPr>
        <p:blipFill>
          <a:blip r:embed="rId2"/>
          <a:stretch>
            <a:fillRect/>
          </a:stretch>
        </p:blipFill>
        <p:spPr>
          <a:xfrm>
            <a:off x="1779196" y="1825625"/>
            <a:ext cx="8633607" cy="4351338"/>
          </a:xfrm>
          <a:prstGeom prst="rect">
            <a:avLst/>
          </a:prstGeom>
        </p:spPr>
      </p:pic>
    </p:spTree>
    <p:extLst>
      <p:ext uri="{BB962C8B-B14F-4D97-AF65-F5344CB8AC3E}">
        <p14:creationId xmlns:p14="http://schemas.microsoft.com/office/powerpoint/2010/main" val="48390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1248-4B69-1A36-61A8-B92EC39B4B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42DE2F-7F2D-C1E0-CBB8-D27EAE21287E}"/>
              </a:ext>
            </a:extLst>
          </p:cNvPr>
          <p:cNvSpPr>
            <a:spLocks noGrp="1"/>
          </p:cNvSpPr>
          <p:nvPr>
            <p:ph idx="1"/>
          </p:nvPr>
        </p:nvSpPr>
        <p:spPr/>
        <p:txBody>
          <a:bodyPr>
            <a:normAutofit fontScale="92500" lnSpcReduction="10000"/>
          </a:bodyPr>
          <a:lstStyle/>
          <a:p>
            <a:pPr algn="l" fontAlgn="base"/>
            <a:r>
              <a:rPr lang="en-US" b="1" i="0" dirty="0">
                <a:solidFill>
                  <a:srgbClr val="273239"/>
                </a:solidFill>
                <a:effectLst/>
                <a:latin typeface="Nunito" pitchFamily="2" charset="0"/>
              </a:rPr>
              <a:t>Purpose of Class Diagrams</a:t>
            </a:r>
          </a:p>
          <a:p>
            <a:pPr algn="l" rtl="0" fontAlgn="base">
              <a:spcAft>
                <a:spcPts val="750"/>
              </a:spcAft>
            </a:pPr>
            <a:r>
              <a:rPr lang="en-US" b="0" i="0" dirty="0">
                <a:solidFill>
                  <a:srgbClr val="273239"/>
                </a:solidFill>
                <a:effectLst/>
                <a:latin typeface="Nunito" pitchFamily="2" charset="0"/>
              </a:rPr>
              <a:t>The main purpose of using class diagrams is:</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This is the only UML that can appropriately depict various aspects of the OOPs concept.</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Proper design and analysis of applications can be faster and efficient.</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It is the base for deployment and component diagram.</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It incorporates forward and reverse engineering.</a:t>
            </a:r>
          </a:p>
          <a:p>
            <a:endParaRPr lang="en-IN" dirty="0"/>
          </a:p>
        </p:txBody>
      </p:sp>
    </p:spTree>
    <p:extLst>
      <p:ext uri="{BB962C8B-B14F-4D97-AF65-F5344CB8AC3E}">
        <p14:creationId xmlns:p14="http://schemas.microsoft.com/office/powerpoint/2010/main" val="2281635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70BA-1122-31D7-0A10-E82F07D010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849C05-E608-A97C-CA60-6CEA9C2E731F}"/>
              </a:ext>
            </a:extLst>
          </p:cNvPr>
          <p:cNvSpPr>
            <a:spLocks noGrp="1"/>
          </p:cNvSpPr>
          <p:nvPr>
            <p:ph idx="1"/>
          </p:nvPr>
        </p:nvSpPr>
        <p:spPr/>
        <p:txBody>
          <a:bodyPr>
            <a:normAutofit fontScale="55000" lnSpcReduction="20000"/>
          </a:bodyPr>
          <a:lstStyle/>
          <a:p>
            <a:pPr algn="l" fontAlgn="base"/>
            <a:r>
              <a:rPr lang="en-US" b="1" i="0" dirty="0">
                <a:solidFill>
                  <a:srgbClr val="273239"/>
                </a:solidFill>
                <a:effectLst/>
                <a:latin typeface="Nunito" pitchFamily="2" charset="0"/>
              </a:rPr>
              <a:t>Benefits of Class Diagrams</a:t>
            </a:r>
          </a:p>
          <a:p>
            <a:pPr algn="l" rtl="0" fontAlgn="base">
              <a:spcAft>
                <a:spcPts val="750"/>
              </a:spcAft>
            </a:pPr>
            <a:r>
              <a:rPr lang="en-US" b="0" i="0" dirty="0">
                <a:solidFill>
                  <a:srgbClr val="273239"/>
                </a:solidFill>
                <a:effectLst/>
                <a:latin typeface="Nunito" pitchFamily="2" charset="0"/>
              </a:rPr>
              <a:t>Below are the benefits of class diagrams:</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Class diagrams represent the system’s classes, attributes, methods, and relationships, providing a clear view of its architecture.</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They shows various relationships between classes, such as associations and inheritance, helping stakeholders understand component connectivity.</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Class diagrams serve as a visual tool for communication among team members and stakeholders, bridging gaps between technical and non-technical audiences.</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They guide developers in coding by illustrating the design, ensuring consistency between the design and actual implementation.</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Many development tools allow for code generation from class diagrams, reducing manual errors and saving time</a:t>
            </a:r>
          </a:p>
          <a:p>
            <a:endParaRPr lang="en-IN" dirty="0"/>
          </a:p>
        </p:txBody>
      </p:sp>
    </p:spTree>
    <p:extLst>
      <p:ext uri="{BB962C8B-B14F-4D97-AF65-F5344CB8AC3E}">
        <p14:creationId xmlns:p14="http://schemas.microsoft.com/office/powerpoint/2010/main" val="156740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E682-5E51-75F6-C417-A5D0053ED596}"/>
              </a:ext>
            </a:extLst>
          </p:cNvPr>
          <p:cNvSpPr>
            <a:spLocks noGrp="1"/>
          </p:cNvSpPr>
          <p:nvPr>
            <p:ph type="title"/>
          </p:nvPr>
        </p:nvSpPr>
        <p:spPr/>
        <p:txBody>
          <a:bodyPr>
            <a:normAutofit/>
          </a:bodyPr>
          <a:lstStyle/>
          <a:p>
            <a:pPr algn="ctr"/>
            <a:r>
              <a:rPr lang="en-US" sz="3600" b="1" i="0" dirty="0">
                <a:solidFill>
                  <a:srgbClr val="273239"/>
                </a:solidFill>
                <a:effectLst/>
                <a:latin typeface="Nunito" pitchFamily="2" charset="0"/>
              </a:rPr>
              <a:t>How to draw Class Diagram</a:t>
            </a:r>
            <a:endParaRPr lang="en-IN" sz="3600" dirty="0"/>
          </a:p>
        </p:txBody>
      </p:sp>
      <p:sp>
        <p:nvSpPr>
          <p:cNvPr id="3" name="Content Placeholder 2">
            <a:extLst>
              <a:ext uri="{FF2B5EF4-FFF2-40B4-BE49-F238E27FC236}">
                <a16:creationId xmlns:a16="http://schemas.microsoft.com/office/drawing/2014/main" id="{63079701-3662-7181-3207-4C7B00A65DE0}"/>
              </a:ext>
            </a:extLst>
          </p:cNvPr>
          <p:cNvSpPr>
            <a:spLocks noGrp="1"/>
          </p:cNvSpPr>
          <p:nvPr>
            <p:ph idx="1"/>
          </p:nvPr>
        </p:nvSpPr>
        <p:spPr>
          <a:xfrm>
            <a:off x="838200" y="1235676"/>
            <a:ext cx="10515600" cy="4941287"/>
          </a:xfrm>
        </p:spPr>
        <p:txBody>
          <a:bodyPr>
            <a:normAutofit fontScale="85000" lnSpcReduction="20000"/>
          </a:bodyPr>
          <a:lstStyle/>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Step 1: Identify Classes:</a:t>
            </a:r>
            <a:endParaRPr lang="en-US" b="0" i="0" dirty="0">
              <a:solidFill>
                <a:srgbClr val="273239"/>
              </a:solidFill>
              <a:effectLst/>
              <a:latin typeface="Nunito" pitchFamily="2" charset="0"/>
            </a:endParaRP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Step 2: List Attributes and Methods:</a:t>
            </a:r>
            <a:endParaRPr lang="en-US" b="0" i="0" dirty="0">
              <a:solidFill>
                <a:srgbClr val="273239"/>
              </a:solidFill>
              <a:effectLst/>
              <a:latin typeface="Nunito" pitchFamily="2" charset="0"/>
            </a:endParaRP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Step 3: Identify Relationships:</a:t>
            </a:r>
            <a:endParaRPr lang="en-US" b="0" i="0" dirty="0">
              <a:solidFill>
                <a:srgbClr val="273239"/>
              </a:solidFill>
              <a:effectLst/>
              <a:latin typeface="Nunito" pitchFamily="2" charset="0"/>
            </a:endParaRP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Step 4: Create Class Boxes:</a:t>
            </a:r>
            <a:endParaRPr lang="en-US" b="0" i="0" dirty="0">
              <a:solidFill>
                <a:srgbClr val="273239"/>
              </a:solidFill>
              <a:effectLst/>
              <a:latin typeface="Nunito" pitchFamily="2" charset="0"/>
            </a:endParaRP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Step 5: Add Attributes and Methods:</a:t>
            </a:r>
            <a:endParaRPr lang="en-US" b="0" i="0" dirty="0">
              <a:solidFill>
                <a:srgbClr val="273239"/>
              </a:solidFill>
              <a:effectLst/>
              <a:latin typeface="Nunito" pitchFamily="2" charset="0"/>
            </a:endParaRP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Step 6: Draw Relationships:</a:t>
            </a:r>
            <a:endParaRPr lang="en-US" b="0" i="0" dirty="0">
              <a:solidFill>
                <a:srgbClr val="273239"/>
              </a:solidFill>
              <a:effectLst/>
              <a:latin typeface="Nunito" pitchFamily="2" charset="0"/>
            </a:endParaRP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Step 7: Label Relationships:</a:t>
            </a:r>
            <a:endParaRPr lang="en-US" b="0" i="0" dirty="0">
              <a:solidFill>
                <a:srgbClr val="273239"/>
              </a:solidFill>
              <a:effectLst/>
              <a:latin typeface="Nunito" pitchFamily="2" charset="0"/>
            </a:endParaRP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Step 8: Review and Refine:</a:t>
            </a:r>
            <a:endParaRPr lang="en-US" b="0" i="0" dirty="0">
              <a:solidFill>
                <a:srgbClr val="273239"/>
              </a:solidFill>
              <a:effectLst/>
              <a:latin typeface="Nunito" pitchFamily="2" charset="0"/>
            </a:endParaRPr>
          </a:p>
          <a:p>
            <a:endParaRPr lang="en-IN" dirty="0"/>
          </a:p>
        </p:txBody>
      </p:sp>
    </p:spTree>
    <p:extLst>
      <p:ext uri="{BB962C8B-B14F-4D97-AF65-F5344CB8AC3E}">
        <p14:creationId xmlns:p14="http://schemas.microsoft.com/office/powerpoint/2010/main" val="3262534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5278-57B2-3E06-7194-F0DEE05E2F50}"/>
              </a:ext>
            </a:extLst>
          </p:cNvPr>
          <p:cNvSpPr>
            <a:spLocks noGrp="1"/>
          </p:cNvSpPr>
          <p:nvPr>
            <p:ph type="title"/>
          </p:nvPr>
        </p:nvSpPr>
        <p:spPr/>
        <p:txBody>
          <a:bodyPr>
            <a:normAutofit/>
          </a:bodyPr>
          <a:lstStyle/>
          <a:p>
            <a:pPr algn="ctr"/>
            <a:r>
              <a:rPr lang="en-IN" sz="3600" dirty="0"/>
              <a:t>Relationships Between Classes</a:t>
            </a:r>
          </a:p>
        </p:txBody>
      </p:sp>
      <p:sp>
        <p:nvSpPr>
          <p:cNvPr id="3" name="Content Placeholder 2">
            <a:extLst>
              <a:ext uri="{FF2B5EF4-FFF2-40B4-BE49-F238E27FC236}">
                <a16:creationId xmlns:a16="http://schemas.microsoft.com/office/drawing/2014/main" id="{AC61C1E6-E9C2-90FA-AD60-243C27A493EE}"/>
              </a:ext>
            </a:extLst>
          </p:cNvPr>
          <p:cNvSpPr>
            <a:spLocks noGrp="1"/>
          </p:cNvSpPr>
          <p:nvPr>
            <p:ph idx="1"/>
          </p:nvPr>
        </p:nvSpPr>
        <p:spPr/>
        <p:txBody>
          <a:bodyPr>
            <a:normAutofit fontScale="92500" lnSpcReduction="20000"/>
          </a:bodyPr>
          <a:lstStyle/>
          <a:p>
            <a:r>
              <a:rPr lang="en-US" dirty="0"/>
              <a:t>Association: A structural relationship that represents a connection between classes. Associations are drawn with a solid line between classes.</a:t>
            </a:r>
          </a:p>
          <a:p>
            <a:endParaRPr lang="en-US" dirty="0"/>
          </a:p>
          <a:p>
            <a:r>
              <a:rPr lang="en-US" dirty="0"/>
              <a:t>Multiplicity: Specifies the number of instances in the relationship. For example:</a:t>
            </a:r>
          </a:p>
          <a:p>
            <a:r>
              <a:rPr lang="en-US" dirty="0"/>
              <a:t>1 for exactly one</a:t>
            </a:r>
          </a:p>
          <a:p>
            <a:r>
              <a:rPr lang="en-US" dirty="0"/>
              <a:t>0..1 for zero or one</a:t>
            </a:r>
          </a:p>
          <a:p>
            <a:r>
              <a:rPr lang="en-US" dirty="0"/>
              <a:t>* for many</a:t>
            </a:r>
          </a:p>
          <a:p>
            <a:r>
              <a:rPr lang="en-US" dirty="0"/>
              <a:t>1..* for one or more</a:t>
            </a:r>
          </a:p>
          <a:p>
            <a:r>
              <a:rPr lang="en-US" dirty="0"/>
              <a:t>Aggregation: A special form of association that represents a "whole-part" relationship where the part can exist independently of the whole. It’s represented by a line with an open diamond at the "whole" end.</a:t>
            </a:r>
            <a:endParaRPr lang="en-IN" dirty="0"/>
          </a:p>
        </p:txBody>
      </p:sp>
    </p:spTree>
    <p:extLst>
      <p:ext uri="{BB962C8B-B14F-4D97-AF65-F5344CB8AC3E}">
        <p14:creationId xmlns:p14="http://schemas.microsoft.com/office/powerpoint/2010/main" val="961309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51396-ED5A-8951-5CED-6F8484A6C84F}"/>
              </a:ext>
            </a:extLst>
          </p:cNvPr>
          <p:cNvSpPr>
            <a:spLocks noGrp="1"/>
          </p:cNvSpPr>
          <p:nvPr>
            <p:ph type="title"/>
          </p:nvPr>
        </p:nvSpPr>
        <p:spPr/>
        <p:txBody>
          <a:bodyPr/>
          <a:lstStyle/>
          <a:p>
            <a:pPr algn="ctr"/>
            <a:r>
              <a:rPr lang="en-IN" b="1" i="0" dirty="0">
                <a:solidFill>
                  <a:srgbClr val="273239"/>
                </a:solidFill>
                <a:effectLst/>
                <a:latin typeface="Nunito" pitchFamily="2" charset="0"/>
              </a:rPr>
              <a:t>Types of UML Diagrams</a:t>
            </a:r>
            <a:br>
              <a:rPr lang="en-IN" b="1" i="0" dirty="0">
                <a:solidFill>
                  <a:srgbClr val="273239"/>
                </a:solidFill>
                <a:effectLst/>
                <a:latin typeface="Nunito" pitchFamily="2" charset="0"/>
              </a:rPr>
            </a:br>
            <a:endParaRPr lang="en-IN" dirty="0"/>
          </a:p>
        </p:txBody>
      </p:sp>
      <p:pic>
        <p:nvPicPr>
          <p:cNvPr id="4" name="Content Placeholder 3">
            <a:extLst>
              <a:ext uri="{FF2B5EF4-FFF2-40B4-BE49-F238E27FC236}">
                <a16:creationId xmlns:a16="http://schemas.microsoft.com/office/drawing/2014/main" id="{F5410E6F-DD71-606F-6886-96B3D728346C}"/>
              </a:ext>
            </a:extLst>
          </p:cNvPr>
          <p:cNvPicPr>
            <a:picLocks noGrp="1" noChangeAspect="1"/>
          </p:cNvPicPr>
          <p:nvPr>
            <p:ph idx="1"/>
          </p:nvPr>
        </p:nvPicPr>
        <p:blipFill>
          <a:blip r:embed="rId2"/>
          <a:stretch>
            <a:fillRect/>
          </a:stretch>
        </p:blipFill>
        <p:spPr>
          <a:xfrm>
            <a:off x="461318" y="1825624"/>
            <a:ext cx="11104605" cy="4772883"/>
          </a:xfrm>
          <a:prstGeom prst="rect">
            <a:avLst/>
          </a:prstGeom>
        </p:spPr>
      </p:pic>
    </p:spTree>
    <p:extLst>
      <p:ext uri="{BB962C8B-B14F-4D97-AF65-F5344CB8AC3E}">
        <p14:creationId xmlns:p14="http://schemas.microsoft.com/office/powerpoint/2010/main" val="3055505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38F00-8CFF-DC92-5294-F1536186C409}"/>
              </a:ext>
            </a:extLst>
          </p:cNvPr>
          <p:cNvSpPr>
            <a:spLocks noGrp="1"/>
          </p:cNvSpPr>
          <p:nvPr>
            <p:ph type="title"/>
          </p:nvPr>
        </p:nvSpPr>
        <p:spPr/>
        <p:txBody>
          <a:bodyPr/>
          <a:lstStyle/>
          <a:p>
            <a:endParaRPr lang="en-IN"/>
          </a:p>
        </p:txBody>
      </p:sp>
      <p:pic>
        <p:nvPicPr>
          <p:cNvPr id="3074" name="Picture 2">
            <a:extLst>
              <a:ext uri="{FF2B5EF4-FFF2-40B4-BE49-F238E27FC236}">
                <a16:creationId xmlns:a16="http://schemas.microsoft.com/office/drawing/2014/main" id="{120B2AA7-2526-B3D3-0887-47BDA5A184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9947" y="1991519"/>
            <a:ext cx="8559112"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948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1B45-E72F-8060-4FBA-6488CA4CAF29}"/>
              </a:ext>
            </a:extLst>
          </p:cNvPr>
          <p:cNvSpPr>
            <a:spLocks noGrp="1"/>
          </p:cNvSpPr>
          <p:nvPr>
            <p:ph type="title"/>
          </p:nvPr>
        </p:nvSpPr>
        <p:spPr/>
        <p:txBody>
          <a:bodyPr/>
          <a:lstStyle/>
          <a:p>
            <a:endParaRPr lang="en-IN" dirty="0"/>
          </a:p>
        </p:txBody>
      </p:sp>
      <p:pic>
        <p:nvPicPr>
          <p:cNvPr id="2050" name="Picture 2">
            <a:extLst>
              <a:ext uri="{FF2B5EF4-FFF2-40B4-BE49-F238E27FC236}">
                <a16:creationId xmlns:a16="http://schemas.microsoft.com/office/drawing/2014/main" id="{A247CF56-B51D-20DA-D6FC-CF0F058D48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9459" y="2117124"/>
            <a:ext cx="7455244" cy="392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455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6BA0-1469-081B-E612-72954F25B6BE}"/>
              </a:ext>
            </a:extLst>
          </p:cNvPr>
          <p:cNvSpPr>
            <a:spLocks noGrp="1"/>
          </p:cNvSpPr>
          <p:nvPr>
            <p:ph type="title"/>
          </p:nvPr>
        </p:nvSpPr>
        <p:spPr/>
        <p:txBody>
          <a:bodyPr/>
          <a:lstStyle/>
          <a:p>
            <a:pPr algn="ctr"/>
            <a:r>
              <a:rPr lang="en-IN" b="1" i="0" dirty="0">
                <a:solidFill>
                  <a:srgbClr val="273239"/>
                </a:solidFill>
                <a:effectLst/>
                <a:latin typeface="Source Sans 3"/>
              </a:rPr>
              <a:t>State Machine Diagrams</a:t>
            </a:r>
            <a:br>
              <a:rPr lang="en-IN" b="1" i="0" dirty="0">
                <a:solidFill>
                  <a:srgbClr val="273239"/>
                </a:solidFill>
                <a:effectLst/>
                <a:latin typeface="Source Sans 3"/>
              </a:rPr>
            </a:br>
            <a:endParaRPr lang="en-IN" dirty="0"/>
          </a:p>
        </p:txBody>
      </p:sp>
      <p:sp>
        <p:nvSpPr>
          <p:cNvPr id="3" name="Content Placeholder 2">
            <a:extLst>
              <a:ext uri="{FF2B5EF4-FFF2-40B4-BE49-F238E27FC236}">
                <a16:creationId xmlns:a16="http://schemas.microsoft.com/office/drawing/2014/main" id="{9FBC6299-2AF3-6966-F8CC-A55DAB9410BE}"/>
              </a:ext>
            </a:extLst>
          </p:cNvPr>
          <p:cNvSpPr>
            <a:spLocks noGrp="1"/>
          </p:cNvSpPr>
          <p:nvPr>
            <p:ph idx="1"/>
          </p:nvPr>
        </p:nvSpPr>
        <p:spPr/>
        <p:txBody>
          <a:bodyPr/>
          <a:lstStyle/>
          <a:p>
            <a:r>
              <a:rPr lang="en-US" dirty="0"/>
              <a:t>A </a:t>
            </a:r>
            <a:r>
              <a:rPr lang="en-US" b="1" dirty="0"/>
              <a:t>State Transition Diagram</a:t>
            </a:r>
            <a:r>
              <a:rPr lang="en-US" dirty="0"/>
              <a:t> (also called a </a:t>
            </a:r>
            <a:r>
              <a:rPr lang="en-US" b="1" dirty="0"/>
              <a:t>State Machine Diagram</a:t>
            </a:r>
            <a:r>
              <a:rPr lang="en-US" dirty="0"/>
              <a:t>) is a UML diagram that shows how an </a:t>
            </a:r>
            <a:r>
              <a:rPr lang="en-US" b="1" dirty="0"/>
              <a:t>object</a:t>
            </a:r>
            <a:r>
              <a:rPr lang="en-US" dirty="0"/>
              <a:t> transitions between different </a:t>
            </a:r>
            <a:r>
              <a:rPr lang="en-US" b="1" dirty="0"/>
              <a:t>states</a:t>
            </a:r>
            <a:r>
              <a:rPr lang="en-US" dirty="0"/>
              <a:t> based on </a:t>
            </a:r>
            <a:r>
              <a:rPr lang="en-US" b="1" dirty="0"/>
              <a:t>events or conditions</a:t>
            </a:r>
            <a:r>
              <a:rPr lang="en-US" dirty="0"/>
              <a:t>.</a:t>
            </a:r>
            <a:endParaRPr lang="en-IN" dirty="0"/>
          </a:p>
        </p:txBody>
      </p:sp>
    </p:spTree>
    <p:extLst>
      <p:ext uri="{BB962C8B-B14F-4D97-AF65-F5344CB8AC3E}">
        <p14:creationId xmlns:p14="http://schemas.microsoft.com/office/powerpoint/2010/main" val="42437747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835D-3C2E-BD6C-9B4E-16F00A2C491D}"/>
              </a:ext>
            </a:extLst>
          </p:cNvPr>
          <p:cNvSpPr>
            <a:spLocks noGrp="1"/>
          </p:cNvSpPr>
          <p:nvPr>
            <p:ph type="title"/>
          </p:nvPr>
        </p:nvSpPr>
        <p:spPr/>
        <p:txBody>
          <a:bodyPr/>
          <a:lstStyle/>
          <a:p>
            <a:endParaRPr lang="en-IN"/>
          </a:p>
        </p:txBody>
      </p:sp>
      <p:pic>
        <p:nvPicPr>
          <p:cNvPr id="1026" name="Picture 2" descr="A-State-Machine-Diagram-for-user-verification">
            <a:extLst>
              <a:ext uri="{FF2B5EF4-FFF2-40B4-BE49-F238E27FC236}">
                <a16:creationId xmlns:a16="http://schemas.microsoft.com/office/drawing/2014/main" id="{D3C98189-D50A-8A3D-3BFD-D09DBED28D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4662" y="1825625"/>
            <a:ext cx="87026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456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C4FD-0F81-4EDB-849A-2C71E3F31CF2}"/>
              </a:ext>
            </a:extLst>
          </p:cNvPr>
          <p:cNvSpPr>
            <a:spLocks noGrp="1"/>
          </p:cNvSpPr>
          <p:nvPr>
            <p:ph type="title"/>
          </p:nvPr>
        </p:nvSpPr>
        <p:spPr/>
        <p:txBody>
          <a:bodyPr>
            <a:normAutofit/>
          </a:bodyPr>
          <a:lstStyle/>
          <a:p>
            <a:pPr algn="ctr"/>
            <a:r>
              <a:rPr lang="en-US" sz="2700" b="1" i="0" dirty="0">
                <a:solidFill>
                  <a:srgbClr val="273239"/>
                </a:solidFill>
                <a:effectLst/>
                <a:latin typeface="Nunito" pitchFamily="2" charset="0"/>
              </a:rPr>
              <a:t>Basic components and notations of a State Machine diagram</a:t>
            </a:r>
            <a:br>
              <a:rPr lang="en-US"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7629FAA3-647C-E010-DDC8-15383E740226}"/>
              </a:ext>
            </a:extLst>
          </p:cNvPr>
          <p:cNvSpPr>
            <a:spLocks noGrp="1"/>
          </p:cNvSpPr>
          <p:nvPr>
            <p:ph idx="1"/>
          </p:nvPr>
        </p:nvSpPr>
        <p:spPr>
          <a:xfrm>
            <a:off x="838200" y="1441622"/>
            <a:ext cx="10515600" cy="4735341"/>
          </a:xfrm>
        </p:spPr>
        <p:txBody>
          <a:bodyPr>
            <a:normAutofit fontScale="55000" lnSpcReduction="20000"/>
          </a:bodyPr>
          <a:lstStyle/>
          <a:p>
            <a:r>
              <a:rPr lang="en-US" b="1" dirty="0"/>
              <a:t>a. States</a:t>
            </a:r>
          </a:p>
          <a:p>
            <a:pPr>
              <a:buFont typeface="Arial" panose="020B0604020202020204" pitchFamily="34" charset="0"/>
              <a:buChar char="•"/>
            </a:pPr>
            <a:r>
              <a:rPr lang="en-US" dirty="0"/>
              <a:t>Represents </a:t>
            </a:r>
            <a:r>
              <a:rPr lang="en-US" b="1" dirty="0"/>
              <a:t>different conditions</a:t>
            </a:r>
            <a:r>
              <a:rPr lang="en-US" dirty="0"/>
              <a:t> of an object.</a:t>
            </a:r>
          </a:p>
          <a:p>
            <a:pPr>
              <a:buFont typeface="Arial" panose="020B0604020202020204" pitchFamily="34" charset="0"/>
              <a:buChar char="•"/>
            </a:pPr>
            <a:r>
              <a:rPr lang="en-US" dirty="0"/>
              <a:t>Shown as </a:t>
            </a:r>
            <a:r>
              <a:rPr lang="en-US" b="1" dirty="0"/>
              <a:t>rounded rectangles</a:t>
            </a:r>
            <a:r>
              <a:rPr lang="en-US" dirty="0"/>
              <a:t> (🟦).</a:t>
            </a:r>
          </a:p>
          <a:p>
            <a:r>
              <a:rPr lang="en-US" b="1" dirty="0"/>
              <a:t>b. Transitions</a:t>
            </a:r>
          </a:p>
          <a:p>
            <a:pPr>
              <a:buFont typeface="Arial" panose="020B0604020202020204" pitchFamily="34" charset="0"/>
              <a:buChar char="•"/>
            </a:pPr>
            <a:r>
              <a:rPr lang="en-US" dirty="0"/>
              <a:t>Arrows </a:t>
            </a:r>
            <a:r>
              <a:rPr lang="en-US" b="1" dirty="0"/>
              <a:t>(→)</a:t>
            </a:r>
            <a:r>
              <a:rPr lang="en-US" dirty="0"/>
              <a:t> connecting states indicate </a:t>
            </a:r>
            <a:r>
              <a:rPr lang="en-US" b="1" dirty="0"/>
              <a:t>movement from one state to another</a:t>
            </a:r>
            <a:r>
              <a:rPr lang="en-US" dirty="0"/>
              <a:t>.</a:t>
            </a:r>
          </a:p>
          <a:p>
            <a:pPr>
              <a:buFont typeface="Arial" panose="020B0604020202020204" pitchFamily="34" charset="0"/>
              <a:buChar char="•"/>
            </a:pPr>
            <a:r>
              <a:rPr lang="en-US" dirty="0"/>
              <a:t>Triggered by </a:t>
            </a:r>
            <a:r>
              <a:rPr lang="en-US" b="1" dirty="0"/>
              <a:t>events or conditions</a:t>
            </a:r>
            <a:r>
              <a:rPr lang="en-US" dirty="0"/>
              <a:t>.</a:t>
            </a:r>
          </a:p>
          <a:p>
            <a:r>
              <a:rPr lang="en-US" b="1" dirty="0"/>
              <a:t>c. Initial State</a:t>
            </a:r>
          </a:p>
          <a:p>
            <a:pPr>
              <a:buFont typeface="Arial" panose="020B0604020202020204" pitchFamily="34" charset="0"/>
              <a:buChar char="•"/>
            </a:pPr>
            <a:r>
              <a:rPr lang="en-US" b="1" dirty="0"/>
              <a:t>Starting point</a:t>
            </a:r>
            <a:r>
              <a:rPr lang="en-US" dirty="0"/>
              <a:t> of the system.</a:t>
            </a:r>
          </a:p>
          <a:p>
            <a:pPr>
              <a:buFont typeface="Arial" panose="020B0604020202020204" pitchFamily="34" charset="0"/>
              <a:buChar char="•"/>
            </a:pPr>
            <a:r>
              <a:rPr lang="en-US" dirty="0"/>
              <a:t>Represented by a </a:t>
            </a:r>
            <a:r>
              <a:rPr lang="en-US" b="1" dirty="0"/>
              <a:t>black circle (⚫)</a:t>
            </a:r>
            <a:r>
              <a:rPr lang="en-US" dirty="0"/>
              <a:t>.</a:t>
            </a:r>
          </a:p>
          <a:p>
            <a:r>
              <a:rPr lang="en-US" b="1" dirty="0"/>
              <a:t>d. Final State</a:t>
            </a:r>
          </a:p>
          <a:p>
            <a:pPr>
              <a:buFont typeface="Arial" panose="020B0604020202020204" pitchFamily="34" charset="0"/>
              <a:buChar char="•"/>
            </a:pPr>
            <a:r>
              <a:rPr lang="en-US" dirty="0"/>
              <a:t>Represents </a:t>
            </a:r>
            <a:r>
              <a:rPr lang="en-US" b="1" dirty="0"/>
              <a:t>end of the process</a:t>
            </a:r>
            <a:r>
              <a:rPr lang="en-US" dirty="0"/>
              <a:t>.</a:t>
            </a:r>
          </a:p>
          <a:p>
            <a:pPr>
              <a:buFont typeface="Arial" panose="020B0604020202020204" pitchFamily="34" charset="0"/>
              <a:buChar char="•"/>
            </a:pPr>
            <a:r>
              <a:rPr lang="en-US" dirty="0"/>
              <a:t>Shown as a </a:t>
            </a:r>
            <a:r>
              <a:rPr lang="en-US" b="1" dirty="0"/>
              <a:t>black circle inside a white circle (⭕)</a:t>
            </a:r>
            <a:r>
              <a:rPr lang="en-US" dirty="0"/>
              <a:t>.</a:t>
            </a:r>
          </a:p>
          <a:p>
            <a:r>
              <a:rPr lang="en-US" b="1" dirty="0"/>
              <a:t>e. Events &amp; Actions</a:t>
            </a:r>
          </a:p>
          <a:p>
            <a:pPr>
              <a:buFont typeface="Arial" panose="020B0604020202020204" pitchFamily="34" charset="0"/>
              <a:buChar char="•"/>
            </a:pPr>
            <a:r>
              <a:rPr lang="en-US" b="1" dirty="0"/>
              <a:t>Events</a:t>
            </a:r>
            <a:r>
              <a:rPr lang="en-US" dirty="0"/>
              <a:t> trigger transitions (e.g., "User clicks login").</a:t>
            </a:r>
          </a:p>
          <a:p>
            <a:pPr>
              <a:buFont typeface="Arial" panose="020B0604020202020204" pitchFamily="34" charset="0"/>
              <a:buChar char="•"/>
            </a:pPr>
            <a:r>
              <a:rPr lang="en-US" b="1" dirty="0"/>
              <a:t>Actions</a:t>
            </a:r>
            <a:r>
              <a:rPr lang="en-US" dirty="0"/>
              <a:t> are responses to events (e.g., "Validate password").</a:t>
            </a:r>
          </a:p>
          <a:p>
            <a:endParaRPr lang="en-IN" dirty="0"/>
          </a:p>
        </p:txBody>
      </p:sp>
    </p:spTree>
    <p:extLst>
      <p:ext uri="{BB962C8B-B14F-4D97-AF65-F5344CB8AC3E}">
        <p14:creationId xmlns:p14="http://schemas.microsoft.com/office/powerpoint/2010/main" val="2319383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FDEE-968F-89FF-B74C-88EC0BC239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29A507-9D04-04FB-23B1-31D8B360635D}"/>
              </a:ext>
            </a:extLst>
          </p:cNvPr>
          <p:cNvSpPr>
            <a:spLocks noGrp="1"/>
          </p:cNvSpPr>
          <p:nvPr>
            <p:ph idx="1"/>
          </p:nvPr>
        </p:nvSpPr>
        <p:spPr/>
        <p:txBody>
          <a:bodyPr/>
          <a:lstStyle/>
          <a:p>
            <a:pPr algn="l" fontAlgn="base">
              <a:spcBef>
                <a:spcPts val="1800"/>
              </a:spcBef>
              <a:spcAft>
                <a:spcPts val="1800"/>
              </a:spcAft>
            </a:pPr>
            <a:r>
              <a:rPr lang="en-US" b="1" i="0" dirty="0">
                <a:solidFill>
                  <a:srgbClr val="273239"/>
                </a:solidFill>
                <a:effectLst/>
                <a:latin typeface="Nunito" pitchFamily="2" charset="0"/>
              </a:rPr>
              <a:t>1. Initial state</a:t>
            </a:r>
          </a:p>
          <a:p>
            <a:pPr algn="l" rtl="0" fontAlgn="base">
              <a:spcAft>
                <a:spcPts val="750"/>
              </a:spcAft>
            </a:pPr>
            <a:r>
              <a:rPr lang="en-US" b="0" i="0" dirty="0">
                <a:solidFill>
                  <a:srgbClr val="273239"/>
                </a:solidFill>
                <a:effectLst/>
                <a:latin typeface="Nunito" pitchFamily="2" charset="0"/>
              </a:rPr>
              <a:t>We use a black filled circle represent the initial state of a System or a Class.</a:t>
            </a:r>
          </a:p>
          <a:p>
            <a:endParaRPr lang="en-IN" dirty="0"/>
          </a:p>
        </p:txBody>
      </p:sp>
      <p:pic>
        <p:nvPicPr>
          <p:cNvPr id="5" name="Picture 4">
            <a:extLst>
              <a:ext uri="{FF2B5EF4-FFF2-40B4-BE49-F238E27FC236}">
                <a16:creationId xmlns:a16="http://schemas.microsoft.com/office/drawing/2014/main" id="{617728EB-A08D-C0D3-A58E-22CE8C8CC767}"/>
              </a:ext>
            </a:extLst>
          </p:cNvPr>
          <p:cNvPicPr>
            <a:picLocks noChangeAspect="1"/>
          </p:cNvPicPr>
          <p:nvPr/>
        </p:nvPicPr>
        <p:blipFill>
          <a:blip r:embed="rId2"/>
          <a:stretch>
            <a:fillRect/>
          </a:stretch>
        </p:blipFill>
        <p:spPr>
          <a:xfrm>
            <a:off x="2996385" y="4425134"/>
            <a:ext cx="3280847" cy="1533525"/>
          </a:xfrm>
          <a:prstGeom prst="rect">
            <a:avLst/>
          </a:prstGeom>
        </p:spPr>
      </p:pic>
    </p:spTree>
    <p:extLst>
      <p:ext uri="{BB962C8B-B14F-4D97-AF65-F5344CB8AC3E}">
        <p14:creationId xmlns:p14="http://schemas.microsoft.com/office/powerpoint/2010/main" val="481875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66011-B274-B0D6-022F-FD7A40AE1B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0699A2-9619-BD86-691F-28C5E01A5AAF}"/>
              </a:ext>
            </a:extLst>
          </p:cNvPr>
          <p:cNvSpPr>
            <a:spLocks noGrp="1"/>
          </p:cNvSpPr>
          <p:nvPr>
            <p:ph idx="1"/>
          </p:nvPr>
        </p:nvSpPr>
        <p:spPr/>
        <p:txBody>
          <a:bodyPr/>
          <a:lstStyle/>
          <a:p>
            <a:pPr algn="l" fontAlgn="base">
              <a:spcBef>
                <a:spcPts val="1800"/>
              </a:spcBef>
              <a:spcAft>
                <a:spcPts val="1800"/>
              </a:spcAft>
            </a:pPr>
            <a:r>
              <a:rPr lang="en-US" b="1" i="0" dirty="0">
                <a:solidFill>
                  <a:srgbClr val="273239"/>
                </a:solidFill>
                <a:effectLst/>
                <a:latin typeface="Nunito" pitchFamily="2" charset="0"/>
              </a:rPr>
              <a:t>Transition</a:t>
            </a:r>
          </a:p>
          <a:p>
            <a:pPr algn="l" rtl="0" fontAlgn="base">
              <a:spcAft>
                <a:spcPts val="750"/>
              </a:spcAft>
            </a:pPr>
            <a:r>
              <a:rPr lang="en-US" b="0" i="0" dirty="0">
                <a:solidFill>
                  <a:srgbClr val="273239"/>
                </a:solidFill>
                <a:effectLst/>
                <a:latin typeface="Nunito" pitchFamily="2" charset="0"/>
              </a:rPr>
              <a:t>We use a solid arrow to represent the transition or change of control from one state to another. The arrow is labelled with the event which causes the change in state.</a:t>
            </a:r>
          </a:p>
          <a:p>
            <a:endParaRPr lang="en-IN" dirty="0"/>
          </a:p>
        </p:txBody>
      </p:sp>
      <p:pic>
        <p:nvPicPr>
          <p:cNvPr id="5" name="Picture 4">
            <a:extLst>
              <a:ext uri="{FF2B5EF4-FFF2-40B4-BE49-F238E27FC236}">
                <a16:creationId xmlns:a16="http://schemas.microsoft.com/office/drawing/2014/main" id="{3081C9F4-4255-E0EE-BAFB-0A744F00F309}"/>
              </a:ext>
            </a:extLst>
          </p:cNvPr>
          <p:cNvPicPr>
            <a:picLocks noChangeAspect="1"/>
          </p:cNvPicPr>
          <p:nvPr/>
        </p:nvPicPr>
        <p:blipFill>
          <a:blip r:embed="rId2"/>
          <a:stretch>
            <a:fillRect/>
          </a:stretch>
        </p:blipFill>
        <p:spPr>
          <a:xfrm>
            <a:off x="3435177" y="3873457"/>
            <a:ext cx="5206314" cy="2049548"/>
          </a:xfrm>
          <a:prstGeom prst="rect">
            <a:avLst/>
          </a:prstGeom>
        </p:spPr>
      </p:pic>
    </p:spTree>
    <p:extLst>
      <p:ext uri="{BB962C8B-B14F-4D97-AF65-F5344CB8AC3E}">
        <p14:creationId xmlns:p14="http://schemas.microsoft.com/office/powerpoint/2010/main" val="948261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D80B-37C9-2071-73B7-3CE626E21F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F10AFD-C6E2-2801-ACBD-47E515FACADB}"/>
              </a:ext>
            </a:extLst>
          </p:cNvPr>
          <p:cNvSpPr>
            <a:spLocks noGrp="1"/>
          </p:cNvSpPr>
          <p:nvPr>
            <p:ph idx="1"/>
          </p:nvPr>
        </p:nvSpPr>
        <p:spPr/>
        <p:txBody>
          <a:bodyPr/>
          <a:lstStyle/>
          <a:p>
            <a:pPr algn="l" fontAlgn="base">
              <a:spcBef>
                <a:spcPts val="1800"/>
              </a:spcBef>
              <a:spcAft>
                <a:spcPts val="1800"/>
              </a:spcAft>
            </a:pPr>
            <a:r>
              <a:rPr lang="en-US" b="1" i="0" dirty="0">
                <a:solidFill>
                  <a:srgbClr val="273239"/>
                </a:solidFill>
                <a:effectLst/>
                <a:latin typeface="Nunito" pitchFamily="2" charset="0"/>
              </a:rPr>
              <a:t>State</a:t>
            </a:r>
          </a:p>
          <a:p>
            <a:pPr algn="l" rtl="0" fontAlgn="base">
              <a:spcAft>
                <a:spcPts val="750"/>
              </a:spcAft>
            </a:pPr>
            <a:r>
              <a:rPr lang="en-US" b="0" i="0" dirty="0">
                <a:solidFill>
                  <a:srgbClr val="273239"/>
                </a:solidFill>
                <a:effectLst/>
                <a:latin typeface="Nunito" pitchFamily="2" charset="0"/>
              </a:rPr>
              <a:t>We use a rounded rectangle to represent a state. A state represents the conditions or circumstances of an object of a class at an instant of time.</a:t>
            </a:r>
          </a:p>
          <a:p>
            <a:endParaRPr lang="en-IN" dirty="0"/>
          </a:p>
        </p:txBody>
      </p:sp>
      <p:pic>
        <p:nvPicPr>
          <p:cNvPr id="5" name="Picture 4">
            <a:extLst>
              <a:ext uri="{FF2B5EF4-FFF2-40B4-BE49-F238E27FC236}">
                <a16:creationId xmlns:a16="http://schemas.microsoft.com/office/drawing/2014/main" id="{19A64DD9-B8CE-0249-934F-E969DC3EE006}"/>
              </a:ext>
            </a:extLst>
          </p:cNvPr>
          <p:cNvPicPr>
            <a:picLocks noChangeAspect="1"/>
          </p:cNvPicPr>
          <p:nvPr/>
        </p:nvPicPr>
        <p:blipFill>
          <a:blip r:embed="rId2"/>
          <a:stretch>
            <a:fillRect/>
          </a:stretch>
        </p:blipFill>
        <p:spPr>
          <a:xfrm>
            <a:off x="4492581" y="4354470"/>
            <a:ext cx="2081214" cy="1543050"/>
          </a:xfrm>
          <a:prstGeom prst="rect">
            <a:avLst/>
          </a:prstGeom>
        </p:spPr>
      </p:pic>
    </p:spTree>
    <p:extLst>
      <p:ext uri="{BB962C8B-B14F-4D97-AF65-F5344CB8AC3E}">
        <p14:creationId xmlns:p14="http://schemas.microsoft.com/office/powerpoint/2010/main" val="2091865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FD90-1365-8DF4-9B2C-D6C0169CB4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6995C8-34E2-D2A7-EFEB-24A25733BF40}"/>
              </a:ext>
            </a:extLst>
          </p:cNvPr>
          <p:cNvSpPr>
            <a:spLocks noGrp="1"/>
          </p:cNvSpPr>
          <p:nvPr>
            <p:ph idx="1"/>
          </p:nvPr>
        </p:nvSpPr>
        <p:spPr/>
        <p:txBody>
          <a:bodyPr/>
          <a:lstStyle/>
          <a:p>
            <a:pPr algn="l" fontAlgn="base">
              <a:spcBef>
                <a:spcPts val="1800"/>
              </a:spcBef>
              <a:spcAft>
                <a:spcPts val="1800"/>
              </a:spcAft>
            </a:pPr>
            <a:r>
              <a:rPr lang="en-US" b="1" i="0" dirty="0">
                <a:solidFill>
                  <a:srgbClr val="273239"/>
                </a:solidFill>
                <a:effectLst/>
                <a:latin typeface="Nunito" pitchFamily="2" charset="0"/>
              </a:rPr>
              <a:t>Fork</a:t>
            </a:r>
          </a:p>
          <a:p>
            <a:pPr algn="l" rtl="0" fontAlgn="base">
              <a:spcAft>
                <a:spcPts val="750"/>
              </a:spcAft>
            </a:pPr>
            <a:r>
              <a:rPr lang="en-US" b="0" i="0" dirty="0">
                <a:solidFill>
                  <a:srgbClr val="273239"/>
                </a:solidFill>
                <a:effectLst/>
                <a:latin typeface="Nunito" pitchFamily="2" charset="0"/>
              </a:rPr>
              <a:t>We use a rounded solid rectangular bar to represent a Fork notation with incoming arrow from the parent state and outgoing arrows towards the newly created states. We use the fork notation to represent a state splitting into two or more concurrent states.</a:t>
            </a:r>
          </a:p>
          <a:p>
            <a:endParaRPr lang="en-IN" dirty="0"/>
          </a:p>
        </p:txBody>
      </p:sp>
      <p:pic>
        <p:nvPicPr>
          <p:cNvPr id="5" name="Picture 4">
            <a:extLst>
              <a:ext uri="{FF2B5EF4-FFF2-40B4-BE49-F238E27FC236}">
                <a16:creationId xmlns:a16="http://schemas.microsoft.com/office/drawing/2014/main" id="{468F954C-CCC4-9EB9-3667-BA5D1E9BACBA}"/>
              </a:ext>
            </a:extLst>
          </p:cNvPr>
          <p:cNvPicPr>
            <a:picLocks noChangeAspect="1"/>
          </p:cNvPicPr>
          <p:nvPr/>
        </p:nvPicPr>
        <p:blipFill>
          <a:blip r:embed="rId2"/>
          <a:stretch>
            <a:fillRect/>
          </a:stretch>
        </p:blipFill>
        <p:spPr>
          <a:xfrm>
            <a:off x="5895203" y="4479839"/>
            <a:ext cx="2408538" cy="2013035"/>
          </a:xfrm>
          <a:prstGeom prst="rect">
            <a:avLst/>
          </a:prstGeom>
        </p:spPr>
      </p:pic>
    </p:spTree>
    <p:extLst>
      <p:ext uri="{BB962C8B-B14F-4D97-AF65-F5344CB8AC3E}">
        <p14:creationId xmlns:p14="http://schemas.microsoft.com/office/powerpoint/2010/main" val="38354319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A4FC-FD8F-80D9-7C70-58BD754960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2106D4-6A8D-BE27-EE73-8EDD7596C860}"/>
              </a:ext>
            </a:extLst>
          </p:cNvPr>
          <p:cNvSpPr>
            <a:spLocks noGrp="1"/>
          </p:cNvSpPr>
          <p:nvPr>
            <p:ph idx="1"/>
          </p:nvPr>
        </p:nvSpPr>
        <p:spPr/>
        <p:txBody>
          <a:bodyPr/>
          <a:lstStyle/>
          <a:p>
            <a:pPr algn="l" fontAlgn="base">
              <a:spcBef>
                <a:spcPts val="1800"/>
              </a:spcBef>
              <a:spcAft>
                <a:spcPts val="1800"/>
              </a:spcAft>
            </a:pPr>
            <a:r>
              <a:rPr lang="en-US" b="1" i="0" dirty="0">
                <a:solidFill>
                  <a:srgbClr val="273239"/>
                </a:solidFill>
                <a:effectLst/>
                <a:latin typeface="Nunito" pitchFamily="2" charset="0"/>
              </a:rPr>
              <a:t>Join</a:t>
            </a:r>
          </a:p>
          <a:p>
            <a:pPr algn="l" rtl="0" fontAlgn="base">
              <a:spcAft>
                <a:spcPts val="750"/>
              </a:spcAft>
            </a:pPr>
            <a:r>
              <a:rPr lang="en-US" b="0" i="0" dirty="0">
                <a:solidFill>
                  <a:srgbClr val="273239"/>
                </a:solidFill>
                <a:effectLst/>
                <a:latin typeface="Nunito" pitchFamily="2" charset="0"/>
              </a:rPr>
              <a:t>We use a rounded solid rectangular bar to represent a Join notation with incoming arrows from the joining states and outgoing arrow towards the common goal state. We use the join notation when two or more states concurrently converge into one on the occurrence of an event or events</a:t>
            </a:r>
          </a:p>
          <a:p>
            <a:endParaRPr lang="en-IN" dirty="0"/>
          </a:p>
        </p:txBody>
      </p:sp>
      <p:pic>
        <p:nvPicPr>
          <p:cNvPr id="5" name="Picture 4">
            <a:extLst>
              <a:ext uri="{FF2B5EF4-FFF2-40B4-BE49-F238E27FC236}">
                <a16:creationId xmlns:a16="http://schemas.microsoft.com/office/drawing/2014/main" id="{7E295473-C32C-D6F4-AACA-8F2ADD1610B3}"/>
              </a:ext>
            </a:extLst>
          </p:cNvPr>
          <p:cNvPicPr>
            <a:picLocks noChangeAspect="1"/>
          </p:cNvPicPr>
          <p:nvPr/>
        </p:nvPicPr>
        <p:blipFill>
          <a:blip r:embed="rId2"/>
          <a:stretch>
            <a:fillRect/>
          </a:stretch>
        </p:blipFill>
        <p:spPr>
          <a:xfrm>
            <a:off x="8463606" y="4749800"/>
            <a:ext cx="1657350" cy="1562100"/>
          </a:xfrm>
          <a:prstGeom prst="rect">
            <a:avLst/>
          </a:prstGeom>
        </p:spPr>
      </p:pic>
    </p:spTree>
    <p:extLst>
      <p:ext uri="{BB962C8B-B14F-4D97-AF65-F5344CB8AC3E}">
        <p14:creationId xmlns:p14="http://schemas.microsoft.com/office/powerpoint/2010/main" val="246140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E7FF2-EDF8-879D-6F71-4D2E9E18F8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2F92DFF-606B-500F-DB1A-EDBC0168A13A}"/>
              </a:ext>
            </a:extLst>
          </p:cNvPr>
          <p:cNvSpPr>
            <a:spLocks noGrp="1"/>
          </p:cNvSpPr>
          <p:nvPr>
            <p:ph idx="1"/>
          </p:nvPr>
        </p:nvSpPr>
        <p:spPr/>
        <p:txBody>
          <a:bodyPr/>
          <a:lstStyle/>
          <a:p>
            <a:r>
              <a:rPr lang="en-US" b="0" i="0" dirty="0">
                <a:solidFill>
                  <a:srgbClr val="273239"/>
                </a:solidFill>
                <a:effectLst/>
                <a:latin typeface="Nunito" pitchFamily="2" charset="0"/>
              </a:rPr>
              <a:t>Structural UML diagrams are visual representations that depict the static aspects of a system, including its classes, objects, components, and their relationships, providing a clear view of the system’s architecture.</a:t>
            </a:r>
          </a:p>
          <a:p>
            <a:endParaRPr lang="en-US" dirty="0">
              <a:solidFill>
                <a:srgbClr val="273239"/>
              </a:solidFill>
              <a:latin typeface="Nunito" pitchFamily="2" charset="0"/>
            </a:endParaRPr>
          </a:p>
          <a:p>
            <a:r>
              <a:rPr lang="en-US" b="0" i="0" dirty="0">
                <a:solidFill>
                  <a:srgbClr val="273239"/>
                </a:solidFill>
                <a:effectLst/>
                <a:latin typeface="Nunito" pitchFamily="2" charset="0"/>
              </a:rPr>
              <a:t>Behavioral UML diagrams are visual representations that depict the dynamic aspects of a system, illustrating how objects interact and behave over time in response to events.</a:t>
            </a:r>
            <a:endParaRPr lang="en-IN" dirty="0"/>
          </a:p>
        </p:txBody>
      </p:sp>
    </p:spTree>
    <p:extLst>
      <p:ext uri="{BB962C8B-B14F-4D97-AF65-F5344CB8AC3E}">
        <p14:creationId xmlns:p14="http://schemas.microsoft.com/office/powerpoint/2010/main" val="213847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3086-146C-1577-31F1-23E6A689F0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38BC1B-6F40-491A-8AED-28D8EFB324FE}"/>
              </a:ext>
            </a:extLst>
          </p:cNvPr>
          <p:cNvSpPr>
            <a:spLocks noGrp="1"/>
          </p:cNvSpPr>
          <p:nvPr>
            <p:ph idx="1"/>
          </p:nvPr>
        </p:nvSpPr>
        <p:spPr/>
        <p:txBody>
          <a:bodyPr/>
          <a:lstStyle/>
          <a:p>
            <a:pPr algn="l" fontAlgn="base">
              <a:spcBef>
                <a:spcPts val="1800"/>
              </a:spcBef>
              <a:spcAft>
                <a:spcPts val="1800"/>
              </a:spcAft>
            </a:pPr>
            <a:r>
              <a:rPr lang="en-US" b="1" i="0" dirty="0">
                <a:solidFill>
                  <a:srgbClr val="273239"/>
                </a:solidFill>
                <a:effectLst/>
                <a:latin typeface="Nunito" pitchFamily="2" charset="0"/>
              </a:rPr>
              <a:t>Self transition</a:t>
            </a:r>
          </a:p>
          <a:p>
            <a:pPr algn="l" rtl="0" fontAlgn="base">
              <a:spcAft>
                <a:spcPts val="750"/>
              </a:spcAft>
            </a:pPr>
            <a:r>
              <a:rPr lang="en-US" b="0" i="0" dirty="0">
                <a:solidFill>
                  <a:srgbClr val="273239"/>
                </a:solidFill>
                <a:effectLst/>
                <a:latin typeface="Nunito" pitchFamily="2" charset="0"/>
              </a:rPr>
              <a:t>We use a solid arrow pointing back to the state itself to represent a self transition. There might be scenarios when the state of the object does not change upon the occurrence of an event. We use self transitions to represent such cases.</a:t>
            </a:r>
          </a:p>
          <a:p>
            <a:endParaRPr lang="en-IN" dirty="0"/>
          </a:p>
        </p:txBody>
      </p:sp>
      <p:pic>
        <p:nvPicPr>
          <p:cNvPr id="5" name="Picture 4">
            <a:extLst>
              <a:ext uri="{FF2B5EF4-FFF2-40B4-BE49-F238E27FC236}">
                <a16:creationId xmlns:a16="http://schemas.microsoft.com/office/drawing/2014/main" id="{4F5D10A8-2193-2450-27B2-8432DC2838F4}"/>
              </a:ext>
            </a:extLst>
          </p:cNvPr>
          <p:cNvPicPr>
            <a:picLocks noChangeAspect="1"/>
          </p:cNvPicPr>
          <p:nvPr/>
        </p:nvPicPr>
        <p:blipFill>
          <a:blip r:embed="rId2"/>
          <a:stretch>
            <a:fillRect/>
          </a:stretch>
        </p:blipFill>
        <p:spPr>
          <a:xfrm>
            <a:off x="6096000" y="4822868"/>
            <a:ext cx="1400175" cy="1133475"/>
          </a:xfrm>
          <a:prstGeom prst="rect">
            <a:avLst/>
          </a:prstGeom>
        </p:spPr>
      </p:pic>
    </p:spTree>
    <p:extLst>
      <p:ext uri="{BB962C8B-B14F-4D97-AF65-F5344CB8AC3E}">
        <p14:creationId xmlns:p14="http://schemas.microsoft.com/office/powerpoint/2010/main" val="32404140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7E07-112F-EBCB-9CBE-99A6F0C8FA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590CC8-E464-0CE7-328C-2B3AC85DB4A5}"/>
              </a:ext>
            </a:extLst>
          </p:cNvPr>
          <p:cNvSpPr>
            <a:spLocks noGrp="1"/>
          </p:cNvSpPr>
          <p:nvPr>
            <p:ph idx="1"/>
          </p:nvPr>
        </p:nvSpPr>
        <p:spPr/>
        <p:txBody>
          <a:bodyPr/>
          <a:lstStyle/>
          <a:p>
            <a:pPr algn="l" fontAlgn="base">
              <a:spcBef>
                <a:spcPts val="1800"/>
              </a:spcBef>
              <a:spcAft>
                <a:spcPts val="1800"/>
              </a:spcAft>
            </a:pPr>
            <a:r>
              <a:rPr lang="en-US" b="1" i="0" dirty="0">
                <a:solidFill>
                  <a:srgbClr val="273239"/>
                </a:solidFill>
                <a:effectLst/>
                <a:latin typeface="Nunito" pitchFamily="2" charset="0"/>
              </a:rPr>
              <a:t>Composite state</a:t>
            </a:r>
          </a:p>
          <a:p>
            <a:pPr algn="l" rtl="0" fontAlgn="base">
              <a:spcAft>
                <a:spcPts val="750"/>
              </a:spcAft>
            </a:pPr>
            <a:r>
              <a:rPr lang="en-US" b="0" i="0" dirty="0">
                <a:solidFill>
                  <a:srgbClr val="273239"/>
                </a:solidFill>
                <a:effectLst/>
                <a:latin typeface="Nunito" pitchFamily="2" charset="0"/>
              </a:rPr>
              <a:t>We use a rounded rectangle to represent a composite state also. We represent a state with internal activities using a composite state.</a:t>
            </a:r>
          </a:p>
          <a:p>
            <a:endParaRPr lang="en-IN" dirty="0"/>
          </a:p>
        </p:txBody>
      </p:sp>
      <p:pic>
        <p:nvPicPr>
          <p:cNvPr id="5" name="Picture 4">
            <a:extLst>
              <a:ext uri="{FF2B5EF4-FFF2-40B4-BE49-F238E27FC236}">
                <a16:creationId xmlns:a16="http://schemas.microsoft.com/office/drawing/2014/main" id="{F9F80BA8-84D1-4181-FED3-666828F6EB63}"/>
              </a:ext>
            </a:extLst>
          </p:cNvPr>
          <p:cNvPicPr>
            <a:picLocks noChangeAspect="1"/>
          </p:cNvPicPr>
          <p:nvPr/>
        </p:nvPicPr>
        <p:blipFill>
          <a:blip r:embed="rId2"/>
          <a:stretch>
            <a:fillRect/>
          </a:stretch>
        </p:blipFill>
        <p:spPr>
          <a:xfrm>
            <a:off x="4720281" y="4001294"/>
            <a:ext cx="2660822" cy="2175669"/>
          </a:xfrm>
          <a:prstGeom prst="rect">
            <a:avLst/>
          </a:prstGeom>
        </p:spPr>
      </p:pic>
    </p:spTree>
    <p:extLst>
      <p:ext uri="{BB962C8B-B14F-4D97-AF65-F5344CB8AC3E}">
        <p14:creationId xmlns:p14="http://schemas.microsoft.com/office/powerpoint/2010/main" val="2234287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5283E-D38A-B644-0FF1-651C49C0DF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C35DFE-5AAD-52C1-CCA6-99F48C3C6D6C}"/>
              </a:ext>
            </a:extLst>
          </p:cNvPr>
          <p:cNvSpPr>
            <a:spLocks noGrp="1"/>
          </p:cNvSpPr>
          <p:nvPr>
            <p:ph idx="1"/>
          </p:nvPr>
        </p:nvSpPr>
        <p:spPr/>
        <p:txBody>
          <a:bodyPr/>
          <a:lstStyle/>
          <a:p>
            <a:pPr algn="l" fontAlgn="base">
              <a:spcBef>
                <a:spcPts val="1800"/>
              </a:spcBef>
              <a:spcAft>
                <a:spcPts val="1800"/>
              </a:spcAft>
            </a:pPr>
            <a:r>
              <a:rPr lang="en-US" b="1" i="0" dirty="0">
                <a:solidFill>
                  <a:srgbClr val="273239"/>
                </a:solidFill>
                <a:effectLst/>
                <a:latin typeface="Nunito" pitchFamily="2" charset="0"/>
              </a:rPr>
              <a:t>Final State</a:t>
            </a:r>
          </a:p>
          <a:p>
            <a:pPr algn="l" rtl="0" fontAlgn="base">
              <a:spcAft>
                <a:spcPts val="750"/>
              </a:spcAft>
            </a:pPr>
            <a:r>
              <a:rPr lang="en-US" b="0" i="0" dirty="0">
                <a:solidFill>
                  <a:srgbClr val="273239"/>
                </a:solidFill>
                <a:effectLst/>
                <a:latin typeface="Nunito" pitchFamily="2" charset="0"/>
              </a:rPr>
              <a:t>We use a filled circle within a circle notation to represent the final state in a state machine diagram.</a:t>
            </a:r>
          </a:p>
          <a:p>
            <a:endParaRPr lang="en-IN" dirty="0"/>
          </a:p>
        </p:txBody>
      </p:sp>
      <p:pic>
        <p:nvPicPr>
          <p:cNvPr id="5" name="Picture 4">
            <a:extLst>
              <a:ext uri="{FF2B5EF4-FFF2-40B4-BE49-F238E27FC236}">
                <a16:creationId xmlns:a16="http://schemas.microsoft.com/office/drawing/2014/main" id="{A7411C42-21A5-FCEC-A291-0E92F3F5F4FB}"/>
              </a:ext>
            </a:extLst>
          </p:cNvPr>
          <p:cNvPicPr>
            <a:picLocks noChangeAspect="1"/>
          </p:cNvPicPr>
          <p:nvPr/>
        </p:nvPicPr>
        <p:blipFill>
          <a:blip r:embed="rId2"/>
          <a:stretch>
            <a:fillRect/>
          </a:stretch>
        </p:blipFill>
        <p:spPr>
          <a:xfrm>
            <a:off x="4992130" y="4207604"/>
            <a:ext cx="1737411" cy="1773066"/>
          </a:xfrm>
          <a:prstGeom prst="rect">
            <a:avLst/>
          </a:prstGeom>
        </p:spPr>
      </p:pic>
    </p:spTree>
    <p:extLst>
      <p:ext uri="{BB962C8B-B14F-4D97-AF65-F5344CB8AC3E}">
        <p14:creationId xmlns:p14="http://schemas.microsoft.com/office/powerpoint/2010/main" val="10831707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7A3E0-E607-1115-7593-D270F1936031}"/>
              </a:ext>
            </a:extLst>
          </p:cNvPr>
          <p:cNvSpPr>
            <a:spLocks noGrp="1"/>
          </p:cNvSpPr>
          <p:nvPr>
            <p:ph type="title"/>
          </p:nvPr>
        </p:nvSpPr>
        <p:spPr/>
        <p:txBody>
          <a:bodyPr>
            <a:normAutofit/>
          </a:bodyPr>
          <a:lstStyle/>
          <a:p>
            <a:pPr algn="ctr"/>
            <a:r>
              <a:rPr lang="en-US" sz="3100" b="1" i="0" dirty="0">
                <a:solidFill>
                  <a:srgbClr val="273239"/>
                </a:solidFill>
                <a:effectLst/>
                <a:latin typeface="Nunito" pitchFamily="2" charset="0"/>
              </a:rPr>
              <a:t>How to draw a State Machine diagram in UML?</a:t>
            </a:r>
            <a:br>
              <a:rPr lang="en-US" b="1" i="0" dirty="0">
                <a:solidFill>
                  <a:srgbClr val="273239"/>
                </a:solidFill>
                <a:effectLst/>
                <a:latin typeface="Nunito" pitchFamily="2" charset="0"/>
              </a:rPr>
            </a:br>
            <a:endParaRPr lang="en-IN" dirty="0"/>
          </a:p>
        </p:txBody>
      </p:sp>
      <p:pic>
        <p:nvPicPr>
          <p:cNvPr id="5" name="Content Placeholder 4">
            <a:extLst>
              <a:ext uri="{FF2B5EF4-FFF2-40B4-BE49-F238E27FC236}">
                <a16:creationId xmlns:a16="http://schemas.microsoft.com/office/drawing/2014/main" id="{D387D845-294D-0368-A87B-F04A9650506A}"/>
              </a:ext>
            </a:extLst>
          </p:cNvPr>
          <p:cNvPicPr>
            <a:picLocks noGrp="1" noChangeAspect="1"/>
          </p:cNvPicPr>
          <p:nvPr>
            <p:ph idx="1"/>
          </p:nvPr>
        </p:nvPicPr>
        <p:blipFill>
          <a:blip r:embed="rId2"/>
          <a:stretch>
            <a:fillRect/>
          </a:stretch>
        </p:blipFill>
        <p:spPr>
          <a:xfrm>
            <a:off x="2195512" y="2663031"/>
            <a:ext cx="7800975" cy="2676525"/>
          </a:xfrm>
        </p:spPr>
      </p:pic>
    </p:spTree>
    <p:extLst>
      <p:ext uri="{BB962C8B-B14F-4D97-AF65-F5344CB8AC3E}">
        <p14:creationId xmlns:p14="http://schemas.microsoft.com/office/powerpoint/2010/main" val="22567010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F1D1-F1DD-6141-0724-02B038B1A723}"/>
              </a:ext>
            </a:extLst>
          </p:cNvPr>
          <p:cNvSpPr>
            <a:spLocks noGrp="1"/>
          </p:cNvSpPr>
          <p:nvPr>
            <p:ph type="title"/>
          </p:nvPr>
        </p:nvSpPr>
        <p:spPr/>
        <p:txBody>
          <a:bodyPr/>
          <a:lstStyle/>
          <a:p>
            <a:endParaRPr lang="en-IN"/>
          </a:p>
        </p:txBody>
      </p:sp>
      <p:pic>
        <p:nvPicPr>
          <p:cNvPr id="2050" name="Picture 2" descr="state-machine-diagram-for-an-online-order">
            <a:extLst>
              <a:ext uri="{FF2B5EF4-FFF2-40B4-BE49-F238E27FC236}">
                <a16:creationId xmlns:a16="http://schemas.microsoft.com/office/drawing/2014/main" id="{66D06ABE-4C1E-1655-447F-17A807F3C1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4662" y="1825625"/>
            <a:ext cx="87026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0628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C600-1BEA-B633-99F7-DD73825730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3BF2488-A32E-71C9-F8E8-64C1EE1F962C}"/>
              </a:ext>
            </a:extLst>
          </p:cNvPr>
          <p:cNvSpPr>
            <a:spLocks noGrp="1"/>
          </p:cNvSpPr>
          <p:nvPr>
            <p:ph idx="1"/>
          </p:nvPr>
        </p:nvSpPr>
        <p:spPr/>
        <p:txBody>
          <a:bodyPr>
            <a:normAutofit fontScale="77500" lnSpcReduction="20000"/>
          </a:bodyPr>
          <a:lstStyle/>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On the event of an order being received, we transit from our initial state to Unprocessed order state.</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The unprocessed order is then checked.</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If the order is rejected, we transit to the Rejected Order state.</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If the order is accepted and we have the items available we transit to the fulfilled order state.</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However if the items are not available we transit to the Pending Order state.</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After the order is fulfilled, we transit to the final state. In this example, we merge the two states i.e. Fulfilled order and Rejected order into one final state.</a:t>
            </a:r>
          </a:p>
          <a:p>
            <a:endParaRPr lang="en-IN" dirty="0"/>
          </a:p>
        </p:txBody>
      </p:sp>
    </p:spTree>
    <p:extLst>
      <p:ext uri="{BB962C8B-B14F-4D97-AF65-F5344CB8AC3E}">
        <p14:creationId xmlns:p14="http://schemas.microsoft.com/office/powerpoint/2010/main" val="11320258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8277-D9B2-58BC-3551-8D5683E01B5B}"/>
              </a:ext>
            </a:extLst>
          </p:cNvPr>
          <p:cNvSpPr>
            <a:spLocks noGrp="1"/>
          </p:cNvSpPr>
          <p:nvPr>
            <p:ph type="title"/>
          </p:nvPr>
        </p:nvSpPr>
        <p:spPr/>
        <p:txBody>
          <a:bodyPr/>
          <a:lstStyle/>
          <a:p>
            <a:r>
              <a:rPr lang="en-US" b="1" i="0" dirty="0">
                <a:solidFill>
                  <a:srgbClr val="273239"/>
                </a:solidFill>
                <a:effectLst/>
                <a:latin typeface="Nunito" pitchFamily="2" charset="0"/>
              </a:rPr>
              <a:t>Applications of State Machine Diagram</a:t>
            </a:r>
            <a:br>
              <a:rPr lang="en-US"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44DF75E0-9162-AD4B-0F00-A5B38E7622CF}"/>
              </a:ext>
            </a:extLst>
          </p:cNvPr>
          <p:cNvSpPr>
            <a:spLocks noGrp="1"/>
          </p:cNvSpPr>
          <p:nvPr>
            <p:ph idx="1"/>
          </p:nvPr>
        </p:nvSpPr>
        <p:spPr/>
        <p:txBody>
          <a:bodyPr>
            <a:normAutofit fontScale="85000" lnSpcReduction="20000"/>
          </a:bodyPr>
          <a:lstStyle/>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State Machine Diagrams are very useful for modeling and visualizing the dynamic behavior of a system.</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They are also used in UI design where they help to illustrate how the interface changes in response to user actions, helping designers to create a better use experience.</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In game design, state machine diagrams can help model the behavior of characters or objects, detailing how they change states based on player interactions or game events</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In embedded systems, where hardware interacts with software to perform tasks, State Machine Diagrams are valuable for representing the control logic and behavior of the system.</a:t>
            </a:r>
          </a:p>
          <a:p>
            <a:endParaRPr lang="en-IN" dirty="0"/>
          </a:p>
        </p:txBody>
      </p:sp>
    </p:spTree>
    <p:extLst>
      <p:ext uri="{BB962C8B-B14F-4D97-AF65-F5344CB8AC3E}">
        <p14:creationId xmlns:p14="http://schemas.microsoft.com/office/powerpoint/2010/main" val="10385791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1310-F28A-2E96-898B-113C5423A9DB}"/>
              </a:ext>
            </a:extLst>
          </p:cNvPr>
          <p:cNvSpPr>
            <a:spLocks noGrp="1"/>
          </p:cNvSpPr>
          <p:nvPr>
            <p:ph type="title"/>
          </p:nvPr>
        </p:nvSpPr>
        <p:spPr/>
        <p:txBody>
          <a:bodyPr>
            <a:normAutofit/>
          </a:bodyPr>
          <a:lstStyle/>
          <a:p>
            <a:pPr algn="ctr"/>
            <a:r>
              <a:rPr lang="en-US" sz="2200" b="1" i="0" dirty="0">
                <a:solidFill>
                  <a:srgbClr val="273239"/>
                </a:solidFill>
                <a:effectLst/>
                <a:latin typeface="Nunito" pitchFamily="2" charset="0"/>
              </a:rPr>
              <a:t>Differences between a State Machine Diagram and a Flowchart?</a:t>
            </a:r>
            <a:br>
              <a:rPr lang="en-US" b="1" i="0" dirty="0">
                <a:solidFill>
                  <a:srgbClr val="273239"/>
                </a:solidFill>
                <a:effectLst/>
                <a:latin typeface="Nunito" pitchFamily="2" charset="0"/>
              </a:rPr>
            </a:br>
            <a:endParaRPr lang="en-IN" dirty="0"/>
          </a:p>
        </p:txBody>
      </p:sp>
      <p:pic>
        <p:nvPicPr>
          <p:cNvPr id="5" name="Content Placeholder 4">
            <a:extLst>
              <a:ext uri="{FF2B5EF4-FFF2-40B4-BE49-F238E27FC236}">
                <a16:creationId xmlns:a16="http://schemas.microsoft.com/office/drawing/2014/main" id="{75E77FD4-1151-2E19-606B-7644C0A1B837}"/>
              </a:ext>
            </a:extLst>
          </p:cNvPr>
          <p:cNvPicPr>
            <a:picLocks noGrp="1" noChangeAspect="1"/>
          </p:cNvPicPr>
          <p:nvPr>
            <p:ph idx="1"/>
          </p:nvPr>
        </p:nvPicPr>
        <p:blipFill>
          <a:blip r:embed="rId2"/>
          <a:stretch>
            <a:fillRect/>
          </a:stretch>
        </p:blipFill>
        <p:spPr>
          <a:xfrm>
            <a:off x="2349730" y="1825625"/>
            <a:ext cx="7492540" cy="4351338"/>
          </a:xfrm>
        </p:spPr>
      </p:pic>
    </p:spTree>
    <p:extLst>
      <p:ext uri="{BB962C8B-B14F-4D97-AF65-F5344CB8AC3E}">
        <p14:creationId xmlns:p14="http://schemas.microsoft.com/office/powerpoint/2010/main" val="2820851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2A00-B280-4799-D80D-221161DEEE9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B3969B7-DCC7-71D2-4D74-0041D78B0250}"/>
              </a:ext>
            </a:extLst>
          </p:cNvPr>
          <p:cNvSpPr>
            <a:spLocks noGrp="1"/>
          </p:cNvSpPr>
          <p:nvPr>
            <p:ph idx="1"/>
          </p:nvPr>
        </p:nvSpPr>
        <p:spPr/>
        <p:txBody>
          <a:bodyPr/>
          <a:lstStyle/>
          <a:p>
            <a:r>
              <a:rPr lang="en-IN" b="1" i="0" dirty="0">
                <a:solidFill>
                  <a:srgbClr val="273239"/>
                </a:solidFill>
                <a:effectLst/>
                <a:latin typeface="Nunito" pitchFamily="2" charset="0"/>
              </a:rPr>
              <a:t> </a:t>
            </a:r>
            <a:r>
              <a:rPr lang="en-IN" b="1" dirty="0">
                <a:solidFill>
                  <a:srgbClr val="273239"/>
                </a:solidFill>
                <a:latin typeface="Nunito" pitchFamily="2" charset="0"/>
              </a:rPr>
              <a:t>Use Case Diagrams</a:t>
            </a:r>
          </a:p>
          <a:p>
            <a:r>
              <a:rPr lang="en-IN" b="1" dirty="0">
                <a:solidFill>
                  <a:srgbClr val="273239"/>
                </a:solidFill>
                <a:latin typeface="Nunito" pitchFamily="2" charset="0"/>
              </a:rPr>
              <a:t>Class Diagram</a:t>
            </a:r>
          </a:p>
          <a:p>
            <a:r>
              <a:rPr lang="en-IN" b="1" dirty="0">
                <a:solidFill>
                  <a:srgbClr val="273239"/>
                </a:solidFill>
                <a:latin typeface="Nunito" pitchFamily="2" charset="0"/>
              </a:rPr>
              <a:t>State Transition Diagrams</a:t>
            </a:r>
          </a:p>
          <a:p>
            <a:r>
              <a:rPr lang="en-IN" b="1" dirty="0">
                <a:solidFill>
                  <a:srgbClr val="273239"/>
                </a:solidFill>
                <a:latin typeface="Nunito" pitchFamily="2" charset="0"/>
              </a:rPr>
              <a:t>Interaction Diagram</a:t>
            </a:r>
          </a:p>
          <a:p>
            <a:endParaRPr lang="en-IN" b="1" i="0" dirty="0">
              <a:solidFill>
                <a:srgbClr val="273239"/>
              </a:solidFill>
              <a:effectLst/>
              <a:latin typeface="Nunito" pitchFamily="2" charset="0"/>
            </a:endParaRPr>
          </a:p>
          <a:p>
            <a:endParaRPr lang="en-IN" dirty="0"/>
          </a:p>
        </p:txBody>
      </p:sp>
    </p:spTree>
    <p:extLst>
      <p:ext uri="{BB962C8B-B14F-4D97-AF65-F5344CB8AC3E}">
        <p14:creationId xmlns:p14="http://schemas.microsoft.com/office/powerpoint/2010/main" val="374565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F1A29609D21A4D997AA20CD7CB5988" ma:contentTypeVersion="4" ma:contentTypeDescription="Create a new document." ma:contentTypeScope="" ma:versionID="9c640a0d37aff8b1a0fd9672169ad189">
  <xsd:schema xmlns:xsd="http://www.w3.org/2001/XMLSchema" xmlns:xs="http://www.w3.org/2001/XMLSchema" xmlns:p="http://schemas.microsoft.com/office/2006/metadata/properties" xmlns:ns2="e4935928-ceba-4c7a-86b6-9146343f5574" targetNamespace="http://schemas.microsoft.com/office/2006/metadata/properties" ma:root="true" ma:fieldsID="ca0e3379ca9818699191799b8c20dea7" ns2:_="">
    <xsd:import namespace="e4935928-ceba-4c7a-86b6-9146343f557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35928-ceba-4c7a-86b6-9146343f55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D51BF9-B27F-4FBF-9D9E-49E341F769AB}"/>
</file>

<file path=customXml/itemProps2.xml><?xml version="1.0" encoding="utf-8"?>
<ds:datastoreItem xmlns:ds="http://schemas.openxmlformats.org/officeDocument/2006/customXml" ds:itemID="{943AD744-B33F-48B0-9271-C323A65193F5}"/>
</file>

<file path=customXml/itemProps3.xml><?xml version="1.0" encoding="utf-8"?>
<ds:datastoreItem xmlns:ds="http://schemas.openxmlformats.org/officeDocument/2006/customXml" ds:itemID="{9E984D22-B8AB-48EA-8C45-B16306628F8E}"/>
</file>

<file path=docProps/app.xml><?xml version="1.0" encoding="utf-8"?>
<Properties xmlns="http://schemas.openxmlformats.org/officeDocument/2006/extended-properties" xmlns:vt="http://schemas.openxmlformats.org/officeDocument/2006/docPropsVTypes">
  <TotalTime>0</TotalTime>
  <Words>3724</Words>
  <Application>Microsoft Office PowerPoint</Application>
  <PresentationFormat>Widescreen</PresentationFormat>
  <Paragraphs>298</Paragraphs>
  <Slides>87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87</vt:i4>
      </vt:variant>
    </vt:vector>
  </HeadingPairs>
  <TitlesOfParts>
    <vt:vector size="97" baseType="lpstr">
      <vt:lpstr>Arial</vt:lpstr>
      <vt:lpstr>Calibri</vt:lpstr>
      <vt:lpstr>Calibri Light</vt:lpstr>
      <vt:lpstr>Georgia</vt:lpstr>
      <vt:lpstr>Inter</vt:lpstr>
      <vt:lpstr>Nunito</vt:lpstr>
      <vt:lpstr>Open Sans</vt:lpstr>
      <vt:lpstr>Source Sans 3</vt:lpstr>
      <vt:lpstr>Tahoma</vt:lpstr>
      <vt:lpstr>Office Theme</vt:lpstr>
      <vt:lpstr>UML</vt:lpstr>
      <vt:lpstr>Unified Modeling Language (UML) Diagrams </vt:lpstr>
      <vt:lpstr>Why do we need UML? </vt:lpstr>
      <vt:lpstr>Object-Oriented Concepts Used in UML Diagrams </vt:lpstr>
      <vt:lpstr> Tools for creating UML Diagrams </vt:lpstr>
      <vt:lpstr>Steps to create UML Diagrams </vt:lpstr>
      <vt:lpstr>Types of UML Diagrams </vt:lpstr>
      <vt:lpstr>PowerPoint Presentation</vt:lpstr>
      <vt:lpstr>PowerPoint Presentation</vt:lpstr>
      <vt:lpstr>Advantages of UML </vt:lpstr>
      <vt:lpstr>UML in Software Development Process </vt:lpstr>
      <vt:lpstr>Use Case Diagram</vt:lpstr>
      <vt:lpstr>Key Components of a Use Case Diagram</vt:lpstr>
      <vt:lpstr>PowerPoint Presentation</vt:lpstr>
      <vt:lpstr>PowerPoint Presentation</vt:lpstr>
      <vt:lpstr>PowerPoint Presentation</vt:lpstr>
      <vt:lpstr>PowerPoint Presentation</vt:lpstr>
      <vt:lpstr>How to Create a Use Case Diagram </vt:lpstr>
      <vt:lpstr>Association Between Actor and Use Case  </vt:lpstr>
      <vt:lpstr>Generalization of an Actor </vt:lpstr>
      <vt:lpstr>Extend Relationship Between Two Use Cases </vt:lpstr>
      <vt:lpstr>PowerPoint Presentation</vt:lpstr>
      <vt:lpstr>Include Relationship Between Two Use Cases </vt:lpstr>
      <vt:lpstr>PowerPoint Presentation</vt:lpstr>
      <vt:lpstr>Generalization of a Use Case </vt:lpstr>
      <vt:lpstr>PowerPoint Presentation</vt:lpstr>
      <vt:lpstr>PowerPoint Presentation</vt:lpstr>
      <vt:lpstr>PowerPoint Presentation</vt:lpstr>
      <vt:lpstr>PowerPoint Presentation</vt:lpstr>
      <vt:lpstr>Bank ATM-UML Use Case Diagram  </vt:lpstr>
      <vt:lpstr>PowerPoint Presentation</vt:lpstr>
      <vt:lpstr>PowerPoint Presentation</vt:lpstr>
      <vt:lpstr>use case diagram example of Passenger Service.  </vt:lpstr>
      <vt:lpstr>PowerPoint Presentation</vt:lpstr>
      <vt:lpstr>PowerPoint Presentation</vt:lpstr>
      <vt:lpstr>PowerPoint Presentation</vt:lpstr>
      <vt:lpstr>use case diagram for ATM system</vt:lpstr>
      <vt:lpstr>PowerPoint Presentation</vt:lpstr>
      <vt:lpstr>Library Management System - UML Class Diagram </vt:lpstr>
      <vt:lpstr>PowerPoint Presentation</vt:lpstr>
      <vt:lpstr>PowerPoint Presentation</vt:lpstr>
      <vt:lpstr>Library Management System Use Case Diagram</vt:lpstr>
      <vt:lpstr>PowerPoint Presentation</vt:lpstr>
      <vt:lpstr>PowerPoint Presentation</vt:lpstr>
      <vt:lpstr>Use Cases &amp; Relationships: </vt:lpstr>
      <vt:lpstr>PowerPoint Presentation</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Aggregation </vt:lpstr>
      <vt:lpstr>PowerPoint Presentation</vt:lpstr>
      <vt:lpstr>Composition </vt:lpstr>
      <vt:lpstr>PowerPoint Presentation</vt:lpstr>
      <vt:lpstr>Generalization(Inheritance) </vt:lpstr>
      <vt:lpstr>PowerPoint Presentation</vt:lpstr>
      <vt:lpstr>Realization (Interface Implementation) </vt:lpstr>
      <vt:lpstr>PowerPoint Presentation</vt:lpstr>
      <vt:lpstr>PowerPoint Presentation</vt:lpstr>
      <vt:lpstr>Dependency Relationship </vt:lpstr>
      <vt:lpstr>PowerPoint Presentation</vt:lpstr>
      <vt:lpstr>PowerPoint Presentation</vt:lpstr>
      <vt:lpstr>PowerPoint Presentation</vt:lpstr>
      <vt:lpstr>How to draw Class Diagram</vt:lpstr>
      <vt:lpstr>Relationships Between Classes</vt:lpstr>
      <vt:lpstr>PowerPoint Presentation</vt:lpstr>
      <vt:lpstr>PowerPoint Presentation</vt:lpstr>
      <vt:lpstr>State Machine Diagrams </vt:lpstr>
      <vt:lpstr>PowerPoint Presentation</vt:lpstr>
      <vt:lpstr>Basic components and notations of a State Machine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draw a State Machine diagram in UML? </vt:lpstr>
      <vt:lpstr>PowerPoint Presentation</vt:lpstr>
      <vt:lpstr>PowerPoint Presentation</vt:lpstr>
      <vt:lpstr>Applications of State Machine Diagram </vt:lpstr>
      <vt:lpstr>Differences between a State Machine Diagram and a Flowchart?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Deepa G</dc:creator>
  <cp:lastModifiedBy>Deepa G</cp:lastModifiedBy>
  <cp:revision>3</cp:revision>
  <dcterms:created xsi:type="dcterms:W3CDTF">2025-02-19T05:30:00Z</dcterms:created>
  <dcterms:modified xsi:type="dcterms:W3CDTF">2025-02-19T05:45:33Z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0x01010048F1A29609D21A4D997AA20CD7CB5988</vt:lpwstr>
  </property>
</Properties>
</file>